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4" r:id="rId2"/>
    <p:sldId id="270" r:id="rId3"/>
    <p:sldId id="296" r:id="rId4"/>
    <p:sldId id="297" r:id="rId5"/>
    <p:sldId id="298" r:id="rId6"/>
    <p:sldId id="299" r:id="rId7"/>
    <p:sldId id="306" r:id="rId8"/>
    <p:sldId id="300" r:id="rId9"/>
    <p:sldId id="301" r:id="rId10"/>
    <p:sldId id="307" r:id="rId11"/>
    <p:sldId id="302" r:id="rId12"/>
    <p:sldId id="303" r:id="rId13"/>
    <p:sldId id="304" r:id="rId14"/>
    <p:sldId id="305" r:id="rId15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800" kern="1200">
        <a:solidFill>
          <a:srgbClr val="006699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rgbClr val="006699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rgbClr val="006699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rgbClr val="006699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rgbClr val="006699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rgbClr val="006699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rgbClr val="006699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rgbClr val="006699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rgbClr val="006699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00"/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0929"/>
  </p:normalViewPr>
  <p:slideViewPr>
    <p:cSldViewPr>
      <p:cViewPr varScale="1">
        <p:scale>
          <a:sx n="69" d="100"/>
          <a:sy n="69" d="100"/>
        </p:scale>
        <p:origin x="122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6C2592-CE97-4B5A-9EFF-2BACBF550D96}" type="doc">
      <dgm:prSet loTypeId="urn:microsoft.com/office/officeart/2005/8/layout/radial3" loCatId="relationship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D248D68-CDE1-40F5-BD90-54C2A259D29D}">
      <dgm:prSet phldrT="[Text]"/>
      <dgm:spPr/>
      <dgm:t>
        <a:bodyPr/>
        <a:lstStyle/>
        <a:p>
          <a:pPr algn="ctr"/>
          <a:r>
            <a:rPr lang="en-US" dirty="0"/>
            <a:t>'One Team'</a:t>
          </a:r>
        </a:p>
        <a:p>
          <a:pPr algn="ctr"/>
          <a:r>
            <a:rPr lang="en-US" dirty="0"/>
            <a:t>NDC's</a:t>
          </a:r>
        </a:p>
        <a:p>
          <a:pPr algn="ctr"/>
          <a:r>
            <a:rPr lang="en-US" dirty="0"/>
            <a:t>Behaviour Framework</a:t>
          </a:r>
        </a:p>
      </dgm:t>
    </dgm:pt>
    <dgm:pt modelId="{522779CA-3459-4B6C-8E61-8576F439A068}" type="parTrans" cxnId="{A1D23497-0319-47E3-9ED6-8AEA22008825}">
      <dgm:prSet/>
      <dgm:spPr/>
      <dgm:t>
        <a:bodyPr/>
        <a:lstStyle/>
        <a:p>
          <a:pPr algn="ctr"/>
          <a:endParaRPr lang="en-US"/>
        </a:p>
      </dgm:t>
    </dgm:pt>
    <dgm:pt modelId="{A4382BC4-D61E-41C3-AED1-C582BD1BF5CC}" type="sibTrans" cxnId="{A1D23497-0319-47E3-9ED6-8AEA22008825}">
      <dgm:prSet/>
      <dgm:spPr/>
      <dgm:t>
        <a:bodyPr/>
        <a:lstStyle/>
        <a:p>
          <a:pPr algn="ctr"/>
          <a:endParaRPr lang="en-US"/>
        </a:p>
      </dgm:t>
    </dgm:pt>
    <dgm:pt modelId="{4B1A0F85-5243-4F88-ADF6-5A755D6CA2F3}">
      <dgm:prSet phldrT="[Text]"/>
      <dgm:spPr/>
      <dgm:t>
        <a:bodyPr/>
        <a:lstStyle/>
        <a:p>
          <a:pPr algn="ctr"/>
          <a:r>
            <a:rPr lang="en-US" dirty="0"/>
            <a:t>Integrity </a:t>
          </a:r>
        </a:p>
      </dgm:t>
    </dgm:pt>
    <dgm:pt modelId="{FE3119FE-4611-4622-8A94-A2E877BDEB0A}" type="parTrans" cxnId="{C1D3C8A5-F7EC-4B12-B206-674B2C7971D9}">
      <dgm:prSet/>
      <dgm:spPr/>
      <dgm:t>
        <a:bodyPr/>
        <a:lstStyle/>
        <a:p>
          <a:pPr algn="ctr"/>
          <a:endParaRPr lang="en-US"/>
        </a:p>
      </dgm:t>
    </dgm:pt>
    <dgm:pt modelId="{E03D659F-4CC9-412B-83F0-5F7A575F2C61}" type="sibTrans" cxnId="{C1D3C8A5-F7EC-4B12-B206-674B2C7971D9}">
      <dgm:prSet/>
      <dgm:spPr/>
      <dgm:t>
        <a:bodyPr/>
        <a:lstStyle/>
        <a:p>
          <a:pPr algn="ctr"/>
          <a:endParaRPr lang="en-US"/>
        </a:p>
      </dgm:t>
    </dgm:pt>
    <dgm:pt modelId="{556A8764-FFD6-4BB9-8C2B-FFA8A60BC326}">
      <dgm:prSet phldrT="[Text]"/>
      <dgm:spPr/>
      <dgm:t>
        <a:bodyPr/>
        <a:lstStyle/>
        <a:p>
          <a:pPr algn="ctr"/>
          <a:r>
            <a:rPr lang="en-US" dirty="0"/>
            <a:t>Collaborative</a:t>
          </a:r>
        </a:p>
      </dgm:t>
    </dgm:pt>
    <dgm:pt modelId="{1AAB565E-B01E-47A2-A617-B7651AB51473}" type="parTrans" cxnId="{8A952170-B6D8-445D-BB1C-01A1B6427558}">
      <dgm:prSet/>
      <dgm:spPr/>
      <dgm:t>
        <a:bodyPr/>
        <a:lstStyle/>
        <a:p>
          <a:pPr algn="ctr"/>
          <a:endParaRPr lang="en-US"/>
        </a:p>
      </dgm:t>
    </dgm:pt>
    <dgm:pt modelId="{19259F26-25B7-4EB0-8503-50D59C29899F}" type="sibTrans" cxnId="{8A952170-B6D8-445D-BB1C-01A1B6427558}">
      <dgm:prSet/>
      <dgm:spPr/>
      <dgm:t>
        <a:bodyPr/>
        <a:lstStyle/>
        <a:p>
          <a:pPr algn="ctr"/>
          <a:endParaRPr lang="en-US"/>
        </a:p>
      </dgm:t>
    </dgm:pt>
    <dgm:pt modelId="{C0207167-FB64-4908-9B6E-6565884DA701}">
      <dgm:prSet phldrT="[Text]"/>
      <dgm:spPr/>
      <dgm:t>
        <a:bodyPr/>
        <a:lstStyle/>
        <a:p>
          <a:pPr algn="ctr"/>
          <a:r>
            <a:rPr lang="en-US" dirty="0"/>
            <a:t>Nurturing</a:t>
          </a:r>
        </a:p>
      </dgm:t>
    </dgm:pt>
    <dgm:pt modelId="{215D6A7F-2C4C-4C6A-BC39-C22F92B10D29}" type="parTrans" cxnId="{B031B29A-F2A0-44E1-90FC-C535473CB3AE}">
      <dgm:prSet/>
      <dgm:spPr/>
      <dgm:t>
        <a:bodyPr/>
        <a:lstStyle/>
        <a:p>
          <a:pPr algn="ctr"/>
          <a:endParaRPr lang="en-US"/>
        </a:p>
      </dgm:t>
    </dgm:pt>
    <dgm:pt modelId="{44650152-BE3F-41D5-A12A-33742981AAD1}" type="sibTrans" cxnId="{B031B29A-F2A0-44E1-90FC-C535473CB3AE}">
      <dgm:prSet/>
      <dgm:spPr/>
      <dgm:t>
        <a:bodyPr/>
        <a:lstStyle/>
        <a:p>
          <a:pPr algn="ctr"/>
          <a:endParaRPr lang="en-US"/>
        </a:p>
      </dgm:t>
    </dgm:pt>
    <dgm:pt modelId="{638913B1-90F2-423A-BB92-EC9A31FCC8EC}">
      <dgm:prSet phldrT="[Text]"/>
      <dgm:spPr/>
      <dgm:t>
        <a:bodyPr/>
        <a:lstStyle/>
        <a:p>
          <a:pPr algn="ctr"/>
          <a:r>
            <a:rPr lang="en-US" dirty="0"/>
            <a:t>Curious</a:t>
          </a:r>
        </a:p>
      </dgm:t>
    </dgm:pt>
    <dgm:pt modelId="{03EAC510-C56F-4B33-A2FA-71D847A64C28}" type="parTrans" cxnId="{26AAA6E7-501A-4DE9-9608-3C188D512CBA}">
      <dgm:prSet/>
      <dgm:spPr/>
      <dgm:t>
        <a:bodyPr/>
        <a:lstStyle/>
        <a:p>
          <a:pPr algn="ctr"/>
          <a:endParaRPr lang="en-US"/>
        </a:p>
      </dgm:t>
    </dgm:pt>
    <dgm:pt modelId="{46AC17EB-CCA9-4930-8D2A-67C1123E6079}" type="sibTrans" cxnId="{26AAA6E7-501A-4DE9-9608-3C188D512CBA}">
      <dgm:prSet/>
      <dgm:spPr/>
      <dgm:t>
        <a:bodyPr/>
        <a:lstStyle/>
        <a:p>
          <a:pPr algn="ctr"/>
          <a:endParaRPr lang="en-US"/>
        </a:p>
      </dgm:t>
    </dgm:pt>
    <dgm:pt modelId="{65433FF3-2A50-4553-A737-045777294403}">
      <dgm:prSet/>
      <dgm:spPr/>
      <dgm:t>
        <a:bodyPr/>
        <a:lstStyle/>
        <a:p>
          <a:pPr algn="ctr"/>
          <a:r>
            <a:rPr lang="en-US" dirty="0"/>
            <a:t>Achieve results</a:t>
          </a:r>
        </a:p>
      </dgm:t>
    </dgm:pt>
    <dgm:pt modelId="{38A1CA56-FBC7-404F-BA9A-34E98E280409}" type="parTrans" cxnId="{152391F2-BFB5-40D3-A473-3B31ADC5C39A}">
      <dgm:prSet/>
      <dgm:spPr/>
      <dgm:t>
        <a:bodyPr/>
        <a:lstStyle/>
        <a:p>
          <a:pPr algn="ctr"/>
          <a:endParaRPr lang="en-US"/>
        </a:p>
      </dgm:t>
    </dgm:pt>
    <dgm:pt modelId="{2C6256DD-FEBB-4D54-BFE6-558E915A245C}" type="sibTrans" cxnId="{152391F2-BFB5-40D3-A473-3B31ADC5C39A}">
      <dgm:prSet/>
      <dgm:spPr/>
      <dgm:t>
        <a:bodyPr/>
        <a:lstStyle/>
        <a:p>
          <a:pPr algn="ctr"/>
          <a:endParaRPr lang="en-US"/>
        </a:p>
      </dgm:t>
    </dgm:pt>
    <dgm:pt modelId="{0FE5579E-0B08-4D40-B9C0-1C665CA4DFEF}" type="pres">
      <dgm:prSet presAssocID="{746C2592-CE97-4B5A-9EFF-2BACBF550D96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A59C8D0-B6FB-4722-B5E9-0B273FBDC87B}" type="pres">
      <dgm:prSet presAssocID="{746C2592-CE97-4B5A-9EFF-2BACBF550D96}" presName="radial" presStyleCnt="0">
        <dgm:presLayoutVars>
          <dgm:animLvl val="ctr"/>
        </dgm:presLayoutVars>
      </dgm:prSet>
      <dgm:spPr/>
    </dgm:pt>
    <dgm:pt modelId="{AD1EB2FE-1D76-47AC-ABC3-E763E1BFF2DF}" type="pres">
      <dgm:prSet presAssocID="{4D248D68-CDE1-40F5-BD90-54C2A259D29D}" presName="centerShape" presStyleLbl="vennNode1" presStyleIdx="0" presStyleCnt="6"/>
      <dgm:spPr/>
      <dgm:t>
        <a:bodyPr/>
        <a:lstStyle/>
        <a:p>
          <a:endParaRPr lang="en-US"/>
        </a:p>
      </dgm:t>
    </dgm:pt>
    <dgm:pt modelId="{D872FDF2-C699-4F37-B81E-1703C6936131}" type="pres">
      <dgm:prSet presAssocID="{4B1A0F85-5243-4F88-ADF6-5A755D6CA2F3}" presName="node" presStyleLbl="venn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422F7B-7E85-4FB5-BF6A-26B4B567A1DA}" type="pres">
      <dgm:prSet presAssocID="{556A8764-FFD6-4BB9-8C2B-FFA8A60BC326}" presName="node" presStyleLbl="venn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7528C5-6C77-4370-88CD-478A94F3269D}" type="pres">
      <dgm:prSet presAssocID="{65433FF3-2A50-4553-A737-045777294403}" presName="node" presStyleLbl="venn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1970DD-BDB2-4190-9A39-BDB2A18B231B}" type="pres">
      <dgm:prSet presAssocID="{C0207167-FB64-4908-9B6E-6565884DA701}" presName="node" presStyleLbl="venn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C78098-B0B5-4117-BBD7-83F8F2C7986B}" type="pres">
      <dgm:prSet presAssocID="{638913B1-90F2-423A-BB92-EC9A31FCC8EC}" presName="node" presStyleLbl="venn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031B29A-F2A0-44E1-90FC-C535473CB3AE}" srcId="{4D248D68-CDE1-40F5-BD90-54C2A259D29D}" destId="{C0207167-FB64-4908-9B6E-6565884DA701}" srcOrd="3" destOrd="0" parTransId="{215D6A7F-2C4C-4C6A-BC39-C22F92B10D29}" sibTransId="{44650152-BE3F-41D5-A12A-33742981AAD1}"/>
    <dgm:cxn modelId="{152391F2-BFB5-40D3-A473-3B31ADC5C39A}" srcId="{4D248D68-CDE1-40F5-BD90-54C2A259D29D}" destId="{65433FF3-2A50-4553-A737-045777294403}" srcOrd="2" destOrd="0" parTransId="{38A1CA56-FBC7-404F-BA9A-34E98E280409}" sibTransId="{2C6256DD-FEBB-4D54-BFE6-558E915A245C}"/>
    <dgm:cxn modelId="{C1D3C8A5-F7EC-4B12-B206-674B2C7971D9}" srcId="{4D248D68-CDE1-40F5-BD90-54C2A259D29D}" destId="{4B1A0F85-5243-4F88-ADF6-5A755D6CA2F3}" srcOrd="0" destOrd="0" parTransId="{FE3119FE-4611-4622-8A94-A2E877BDEB0A}" sibTransId="{E03D659F-4CC9-412B-83F0-5F7A575F2C61}"/>
    <dgm:cxn modelId="{8A952170-B6D8-445D-BB1C-01A1B6427558}" srcId="{4D248D68-CDE1-40F5-BD90-54C2A259D29D}" destId="{556A8764-FFD6-4BB9-8C2B-FFA8A60BC326}" srcOrd="1" destOrd="0" parTransId="{1AAB565E-B01E-47A2-A617-B7651AB51473}" sibTransId="{19259F26-25B7-4EB0-8503-50D59C29899F}"/>
    <dgm:cxn modelId="{26AAA6E7-501A-4DE9-9608-3C188D512CBA}" srcId="{4D248D68-CDE1-40F5-BD90-54C2A259D29D}" destId="{638913B1-90F2-423A-BB92-EC9A31FCC8EC}" srcOrd="4" destOrd="0" parTransId="{03EAC510-C56F-4B33-A2FA-71D847A64C28}" sibTransId="{46AC17EB-CCA9-4930-8D2A-67C1123E6079}"/>
    <dgm:cxn modelId="{1C019F2B-EDAB-4DB4-A2A7-DF3732F4CFF1}" type="presOf" srcId="{4D248D68-CDE1-40F5-BD90-54C2A259D29D}" destId="{AD1EB2FE-1D76-47AC-ABC3-E763E1BFF2DF}" srcOrd="0" destOrd="0" presId="urn:microsoft.com/office/officeart/2005/8/layout/radial3"/>
    <dgm:cxn modelId="{CEF6603C-8655-4096-A008-6C0D12BE9F6C}" type="presOf" srcId="{4B1A0F85-5243-4F88-ADF6-5A755D6CA2F3}" destId="{D872FDF2-C699-4F37-B81E-1703C6936131}" srcOrd="0" destOrd="0" presId="urn:microsoft.com/office/officeart/2005/8/layout/radial3"/>
    <dgm:cxn modelId="{31AE956C-BE83-4FC4-832B-DB609607FC62}" type="presOf" srcId="{556A8764-FFD6-4BB9-8C2B-FFA8A60BC326}" destId="{9E422F7B-7E85-4FB5-BF6A-26B4B567A1DA}" srcOrd="0" destOrd="0" presId="urn:microsoft.com/office/officeart/2005/8/layout/radial3"/>
    <dgm:cxn modelId="{A1D23497-0319-47E3-9ED6-8AEA22008825}" srcId="{746C2592-CE97-4B5A-9EFF-2BACBF550D96}" destId="{4D248D68-CDE1-40F5-BD90-54C2A259D29D}" srcOrd="0" destOrd="0" parTransId="{522779CA-3459-4B6C-8E61-8576F439A068}" sibTransId="{A4382BC4-D61E-41C3-AED1-C582BD1BF5CC}"/>
    <dgm:cxn modelId="{4CF87E74-AE64-4F45-915C-69752B8E6D4D}" type="presOf" srcId="{638913B1-90F2-423A-BB92-EC9A31FCC8EC}" destId="{E2C78098-B0B5-4117-BBD7-83F8F2C7986B}" srcOrd="0" destOrd="0" presId="urn:microsoft.com/office/officeart/2005/8/layout/radial3"/>
    <dgm:cxn modelId="{958ADF03-298B-4BBB-A4DE-EC86FA81722D}" type="presOf" srcId="{65433FF3-2A50-4553-A737-045777294403}" destId="{C97528C5-6C77-4370-88CD-478A94F3269D}" srcOrd="0" destOrd="0" presId="urn:microsoft.com/office/officeart/2005/8/layout/radial3"/>
    <dgm:cxn modelId="{B38A8037-E44B-4FB4-A755-7A70699B899D}" type="presOf" srcId="{746C2592-CE97-4B5A-9EFF-2BACBF550D96}" destId="{0FE5579E-0B08-4D40-B9C0-1C665CA4DFEF}" srcOrd="0" destOrd="0" presId="urn:microsoft.com/office/officeart/2005/8/layout/radial3"/>
    <dgm:cxn modelId="{69D14A3D-D62F-4571-BB78-DEAACE52C9AD}" type="presOf" srcId="{C0207167-FB64-4908-9B6E-6565884DA701}" destId="{481970DD-BDB2-4190-9A39-BDB2A18B231B}" srcOrd="0" destOrd="0" presId="urn:microsoft.com/office/officeart/2005/8/layout/radial3"/>
    <dgm:cxn modelId="{88107099-F427-449B-A61F-739711CEE416}" type="presParOf" srcId="{0FE5579E-0B08-4D40-B9C0-1C665CA4DFEF}" destId="{DA59C8D0-B6FB-4722-B5E9-0B273FBDC87B}" srcOrd="0" destOrd="0" presId="urn:microsoft.com/office/officeart/2005/8/layout/radial3"/>
    <dgm:cxn modelId="{C4B34C1B-E7A8-4B52-BAC8-348476EACA9B}" type="presParOf" srcId="{DA59C8D0-B6FB-4722-B5E9-0B273FBDC87B}" destId="{AD1EB2FE-1D76-47AC-ABC3-E763E1BFF2DF}" srcOrd="0" destOrd="0" presId="urn:microsoft.com/office/officeart/2005/8/layout/radial3"/>
    <dgm:cxn modelId="{001BE3DC-38D4-4C79-B785-96C46AA4E1FC}" type="presParOf" srcId="{DA59C8D0-B6FB-4722-B5E9-0B273FBDC87B}" destId="{D872FDF2-C699-4F37-B81E-1703C6936131}" srcOrd="1" destOrd="0" presId="urn:microsoft.com/office/officeart/2005/8/layout/radial3"/>
    <dgm:cxn modelId="{CCEE866B-EF99-4EBA-9D55-8B9F869CF0C4}" type="presParOf" srcId="{DA59C8D0-B6FB-4722-B5E9-0B273FBDC87B}" destId="{9E422F7B-7E85-4FB5-BF6A-26B4B567A1DA}" srcOrd="2" destOrd="0" presId="urn:microsoft.com/office/officeart/2005/8/layout/radial3"/>
    <dgm:cxn modelId="{037725A2-7292-495F-9421-6CF61501A6CB}" type="presParOf" srcId="{DA59C8D0-B6FB-4722-B5E9-0B273FBDC87B}" destId="{C97528C5-6C77-4370-88CD-478A94F3269D}" srcOrd="3" destOrd="0" presId="urn:microsoft.com/office/officeart/2005/8/layout/radial3"/>
    <dgm:cxn modelId="{78BDC2EA-33F2-474E-A984-688DC7E8DF01}" type="presParOf" srcId="{DA59C8D0-B6FB-4722-B5E9-0B273FBDC87B}" destId="{481970DD-BDB2-4190-9A39-BDB2A18B231B}" srcOrd="4" destOrd="0" presId="urn:microsoft.com/office/officeart/2005/8/layout/radial3"/>
    <dgm:cxn modelId="{8A0DE7EF-D75B-4FD1-8904-AD6F8790AFBD}" type="presParOf" srcId="{DA59C8D0-B6FB-4722-B5E9-0B273FBDC87B}" destId="{E2C78098-B0B5-4117-BBD7-83F8F2C7986B}" srcOrd="5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1EB2FE-1D76-47AC-ABC3-E763E1BFF2DF}">
      <dsp:nvSpPr>
        <dsp:cNvPr id="0" name=""/>
        <dsp:cNvSpPr/>
      </dsp:nvSpPr>
      <dsp:spPr>
        <a:xfrm>
          <a:off x="1151011" y="926482"/>
          <a:ext cx="2147664" cy="214766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/>
            <a:t>'One Team'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/>
            <a:t>NDC's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/>
            <a:t>Behaviour Framework</a:t>
          </a:r>
        </a:p>
      </dsp:txBody>
      <dsp:txXfrm>
        <a:off x="1465529" y="1241000"/>
        <a:ext cx="1518628" cy="1518628"/>
      </dsp:txXfrm>
    </dsp:sp>
    <dsp:sp modelId="{D872FDF2-C699-4F37-B81E-1703C6936131}">
      <dsp:nvSpPr>
        <dsp:cNvPr id="0" name=""/>
        <dsp:cNvSpPr/>
      </dsp:nvSpPr>
      <dsp:spPr>
        <a:xfrm>
          <a:off x="1687927" y="66260"/>
          <a:ext cx="1073832" cy="107383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/>
            <a:t>Integrity </a:t>
          </a:r>
        </a:p>
      </dsp:txBody>
      <dsp:txXfrm>
        <a:off x="1845186" y="223519"/>
        <a:ext cx="759314" cy="759314"/>
      </dsp:txXfrm>
    </dsp:sp>
    <dsp:sp modelId="{9E422F7B-7E85-4FB5-BF6A-26B4B567A1DA}">
      <dsp:nvSpPr>
        <dsp:cNvPr id="0" name=""/>
        <dsp:cNvSpPr/>
      </dsp:nvSpPr>
      <dsp:spPr>
        <a:xfrm>
          <a:off x="3016685" y="1031659"/>
          <a:ext cx="1073832" cy="107383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/>
            <a:t>Collaborative</a:t>
          </a:r>
        </a:p>
      </dsp:txBody>
      <dsp:txXfrm>
        <a:off x="3173944" y="1188918"/>
        <a:ext cx="759314" cy="759314"/>
      </dsp:txXfrm>
    </dsp:sp>
    <dsp:sp modelId="{C97528C5-6C77-4370-88CD-478A94F3269D}">
      <dsp:nvSpPr>
        <dsp:cNvPr id="0" name=""/>
        <dsp:cNvSpPr/>
      </dsp:nvSpPr>
      <dsp:spPr>
        <a:xfrm>
          <a:off x="2509145" y="2593707"/>
          <a:ext cx="1073832" cy="107383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/>
            <a:t>Achieve results</a:t>
          </a:r>
        </a:p>
      </dsp:txBody>
      <dsp:txXfrm>
        <a:off x="2666404" y="2750966"/>
        <a:ext cx="759314" cy="759314"/>
      </dsp:txXfrm>
    </dsp:sp>
    <dsp:sp modelId="{481970DD-BDB2-4190-9A39-BDB2A18B231B}">
      <dsp:nvSpPr>
        <dsp:cNvPr id="0" name=""/>
        <dsp:cNvSpPr/>
      </dsp:nvSpPr>
      <dsp:spPr>
        <a:xfrm>
          <a:off x="866710" y="2593707"/>
          <a:ext cx="1073832" cy="107383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/>
            <a:t>Nurturing</a:t>
          </a:r>
        </a:p>
      </dsp:txBody>
      <dsp:txXfrm>
        <a:off x="1023969" y="2750966"/>
        <a:ext cx="759314" cy="759314"/>
      </dsp:txXfrm>
    </dsp:sp>
    <dsp:sp modelId="{E2C78098-B0B5-4117-BBD7-83F8F2C7986B}">
      <dsp:nvSpPr>
        <dsp:cNvPr id="0" name=""/>
        <dsp:cNvSpPr/>
      </dsp:nvSpPr>
      <dsp:spPr>
        <a:xfrm>
          <a:off x="359170" y="1031659"/>
          <a:ext cx="1073832" cy="107383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/>
            <a:t>Curious</a:t>
          </a:r>
        </a:p>
      </dsp:txBody>
      <dsp:txXfrm>
        <a:off x="516429" y="1188918"/>
        <a:ext cx="759314" cy="7593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D:\Studio Workstore\NEW Logo\logo formats\newlogo_colou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300163"/>
            <a:ext cx="5334000" cy="220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419600"/>
            <a:ext cx="7772400" cy="6858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181600"/>
            <a:ext cx="6400800" cy="533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2525368"/>
      </p:ext>
    </p:extLst>
  </p:cSld>
  <p:clrMapOvr>
    <a:masterClrMapping/>
  </p:clrMapOvr>
  <p:transition>
    <p:randomBa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9820705"/>
      </p:ext>
    </p:extLst>
  </p:cSld>
  <p:clrMapOvr>
    <a:masterClrMapping/>
  </p:clrMapOvr>
  <p:transition>
    <p:randomBa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8006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0066884"/>
      </p:ext>
    </p:extLst>
  </p:cSld>
  <p:clrMapOvr>
    <a:masterClrMapping/>
  </p:clrMapOvr>
  <p:transition>
    <p:randomBa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014522"/>
      </p:ext>
    </p:extLst>
  </p:cSld>
  <p:clrMapOvr>
    <a:masterClrMapping/>
  </p:clrMapOvr>
  <p:transition>
    <p:randomBa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12832114"/>
      </p:ext>
    </p:extLst>
  </p:cSld>
  <p:clrMapOvr>
    <a:masterClrMapping/>
  </p:clrMapOvr>
  <p:transition>
    <p:randomBa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38100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38100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4027524"/>
      </p:ext>
    </p:extLst>
  </p:cSld>
  <p:clrMapOvr>
    <a:masterClrMapping/>
  </p:clrMapOvr>
  <p:transition>
    <p:randomBa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8734834"/>
      </p:ext>
    </p:extLst>
  </p:cSld>
  <p:clrMapOvr>
    <a:masterClrMapping/>
  </p:clrMapOvr>
  <p:transition>
    <p:randomBa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1823099"/>
      </p:ext>
    </p:extLst>
  </p:cSld>
  <p:clrMapOvr>
    <a:masterClrMapping/>
  </p:clrMapOvr>
  <p:transition>
    <p:randomBa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4164271"/>
      </p:ext>
    </p:extLst>
  </p:cSld>
  <p:clrMapOvr>
    <a:masterClrMapping/>
  </p:clrMapOvr>
  <p:transition>
    <p:randomBa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45066971"/>
      </p:ext>
    </p:extLst>
  </p:cSld>
  <p:clrMapOvr>
    <a:masterClrMapping/>
  </p:clrMapOvr>
  <p:transition>
    <p:randomBa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44724400"/>
      </p:ext>
    </p:extLst>
  </p:cSld>
  <p:clrMapOvr>
    <a:masterClrMapping/>
  </p:clrMapOvr>
  <p:transition>
    <p:randomBa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pic>
        <p:nvPicPr>
          <p:cNvPr id="1027" name="Picture 7" descr="D:\Studio Workstore\powerpoint.gif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435"/>
          <a:stretch>
            <a:fillRect/>
          </a:stretch>
        </p:blipFill>
        <p:spPr bwMode="auto">
          <a:xfrm>
            <a:off x="0" y="5334000"/>
            <a:ext cx="914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</a:t>
            </a:r>
          </a:p>
          <a:p>
            <a:pPr lvl="1"/>
            <a:endParaRPr lang="en-GB" altLang="en-US" smtClean="0"/>
          </a:p>
          <a:p>
            <a:pPr lvl="3"/>
            <a:endParaRPr lang="en-GB" altLang="en-US" smtClean="0"/>
          </a:p>
          <a:p>
            <a:pPr lvl="2"/>
            <a:endParaRPr lang="en-GB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>
    <p:randomBar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6699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6699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6699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6699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6699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6699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6699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6699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6699"/>
          </a:solidFill>
          <a:latin typeface="Arial" charset="0"/>
        </a:defRPr>
      </a:lvl9pPr>
    </p:titleStyle>
    <p:bodyStyle>
      <a:lvl1pPr marL="288925" indent="-288925" algn="l" rtl="0" eaLnBrk="1" fontAlgn="base" hangingPunct="1">
        <a:spcBef>
          <a:spcPct val="0"/>
        </a:spcBef>
        <a:spcAft>
          <a:spcPct val="0"/>
        </a:spcAft>
        <a:buClr>
          <a:srgbClr val="CCCC00"/>
        </a:buClr>
        <a:buSzPct val="110000"/>
        <a:buFont typeface="Wingdings" panose="05000000000000000000" pitchFamily="2" charset="2"/>
        <a:buChar char="§"/>
        <a:defRPr sz="2400">
          <a:solidFill>
            <a:srgbClr val="006699"/>
          </a:solidFill>
          <a:latin typeface="+mn-lt"/>
          <a:ea typeface="+mn-ea"/>
          <a:cs typeface="+mn-cs"/>
        </a:defRPr>
      </a:lvl1pPr>
      <a:lvl2pPr marL="765175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06699"/>
          </a:solidFill>
          <a:latin typeface="+mn-lt"/>
        </a:defRPr>
      </a:lvl2pPr>
      <a:lvl3pPr marL="1184275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006699"/>
          </a:solidFill>
          <a:latin typeface="+mn-lt"/>
        </a:defRPr>
      </a:lvl3pPr>
      <a:lvl4pPr marL="1603375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644999990"/>
              </p:ext>
            </p:extLst>
          </p:nvPr>
        </p:nvGraphicFramePr>
        <p:xfrm>
          <a:off x="914400" y="1106170"/>
          <a:ext cx="4449688" cy="373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 rot="10800000" flipV="1">
            <a:off x="5148064" y="1352817"/>
            <a:ext cx="3888432" cy="2769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altLang="en-US" sz="1600" dirty="0">
              <a:solidFill>
                <a:srgbClr val="4E0048"/>
              </a:solidFill>
              <a:latin typeface="+mn-lt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1" i="0" u="none" strike="noStrike" cap="none" normalizeH="0" baseline="0" dirty="0" smtClean="0">
                <a:ln>
                  <a:noFill/>
                </a:ln>
                <a:solidFill>
                  <a:srgbClr val="4E0048"/>
                </a:solidFill>
                <a:effectLst/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Integrity</a:t>
            </a:r>
            <a:r>
              <a:rPr kumimoji="0" lang="en-GB" altLang="en-US" sz="1600" b="0" i="0" u="none" strike="noStrike" cap="none" normalizeH="0" baseline="0" dirty="0" smtClean="0">
                <a:ln>
                  <a:noFill/>
                </a:ln>
                <a:solidFill>
                  <a:srgbClr val="4E0048"/>
                </a:solidFill>
                <a:effectLst/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 - respect</a:t>
            </a:r>
            <a:endParaRPr kumimoji="0" lang="en-GB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1" i="0" u="none" strike="noStrike" cap="none" normalizeH="0" baseline="0" dirty="0" smtClean="0">
                <a:ln>
                  <a:noFill/>
                </a:ln>
                <a:solidFill>
                  <a:srgbClr val="4E0048"/>
                </a:solidFill>
                <a:effectLst/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Collaborative </a:t>
            </a:r>
            <a:r>
              <a:rPr kumimoji="0" lang="en-GB" altLang="en-US" sz="1600" b="0" i="0" u="none" strike="noStrike" cap="none" normalizeH="0" baseline="0" dirty="0" smtClean="0">
                <a:ln>
                  <a:noFill/>
                </a:ln>
                <a:solidFill>
                  <a:srgbClr val="4E0048"/>
                </a:solidFill>
                <a:effectLst/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– working together </a:t>
            </a:r>
            <a:endParaRPr kumimoji="0" lang="en-GB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1" i="0" u="none" strike="noStrike" cap="none" normalizeH="0" baseline="0" dirty="0" smtClean="0">
                <a:ln>
                  <a:noFill/>
                </a:ln>
                <a:solidFill>
                  <a:srgbClr val="4E0048"/>
                </a:solidFill>
                <a:effectLst/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Achieve results</a:t>
            </a:r>
            <a:r>
              <a:rPr kumimoji="0" lang="en-GB" altLang="en-US" sz="1600" b="0" i="0" u="none" strike="noStrike" cap="none" normalizeH="0" baseline="0" dirty="0" smtClean="0">
                <a:ln>
                  <a:noFill/>
                </a:ln>
                <a:solidFill>
                  <a:srgbClr val="4E0048"/>
                </a:solidFill>
                <a:effectLst/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 - progressive/ adaptable / flexible /dynamic</a:t>
            </a:r>
            <a:endParaRPr kumimoji="0" lang="en-GB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1" i="0" u="none" strike="noStrike" cap="none" normalizeH="0" baseline="0" dirty="0" smtClean="0">
                <a:ln>
                  <a:noFill/>
                </a:ln>
                <a:solidFill>
                  <a:srgbClr val="4E0048"/>
                </a:solidFill>
                <a:effectLst/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Nurturing</a:t>
            </a:r>
            <a:r>
              <a:rPr kumimoji="0" lang="en-GB" altLang="en-US" sz="1600" b="0" i="0" u="none" strike="noStrike" cap="none" normalizeH="0" baseline="0" dirty="0" smtClean="0">
                <a:ln>
                  <a:noFill/>
                </a:ln>
                <a:solidFill>
                  <a:srgbClr val="4E0048"/>
                </a:solidFill>
                <a:effectLst/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 – developing/giving opportunity</a:t>
            </a:r>
            <a:endParaRPr kumimoji="0" lang="en-GB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1" i="0" u="none" strike="noStrike" cap="none" normalizeH="0" baseline="0" dirty="0" smtClean="0">
                <a:ln>
                  <a:noFill/>
                </a:ln>
                <a:solidFill>
                  <a:srgbClr val="4E0048"/>
                </a:solidFill>
                <a:effectLst/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Curious</a:t>
            </a:r>
            <a:r>
              <a:rPr kumimoji="0" lang="en-GB" altLang="en-US" sz="1600" b="0" i="0" u="none" strike="noStrike" cap="none" normalizeH="0" baseline="0" dirty="0" smtClean="0">
                <a:ln>
                  <a:noFill/>
                </a:ln>
                <a:solidFill>
                  <a:srgbClr val="4E0048"/>
                </a:solidFill>
                <a:effectLst/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 – innovative / inquisitive</a:t>
            </a:r>
            <a:endParaRPr kumimoji="0" lang="en-GB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0" i="0" u="none" strike="noStrike" cap="none" normalizeH="0" baseline="0" dirty="0" smtClean="0">
                <a:ln>
                  <a:noFill/>
                </a:ln>
                <a:solidFill>
                  <a:srgbClr val="4E004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/>
            </a:r>
            <a:br>
              <a:rPr kumimoji="0" lang="en-GB" altLang="en-US" sz="1200" b="0" i="0" u="none" strike="noStrike" cap="none" normalizeH="0" baseline="0" dirty="0" smtClean="0">
                <a:ln>
                  <a:noFill/>
                </a:ln>
                <a:solidFill>
                  <a:srgbClr val="4E004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6692544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000" dirty="0" smtClean="0"/>
              <a:t>Achieve Results – Progressive/Adaptable/Flexible/Progressive</a:t>
            </a:r>
            <a:endParaRPr lang="en-GB" sz="20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0670818"/>
              </p:ext>
            </p:extLst>
          </p:nvPr>
        </p:nvGraphicFramePr>
        <p:xfrm>
          <a:off x="651370" y="1144495"/>
          <a:ext cx="7772401" cy="5130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04224">
                  <a:extLst>
                    <a:ext uri="{9D8B030D-6E8A-4147-A177-3AD203B41FA5}">
                      <a16:colId xmlns:a16="http://schemas.microsoft.com/office/drawing/2014/main" val="1301394198"/>
                    </a:ext>
                  </a:extLst>
                </a:gridCol>
                <a:gridCol w="1919228">
                  <a:extLst>
                    <a:ext uri="{9D8B030D-6E8A-4147-A177-3AD203B41FA5}">
                      <a16:colId xmlns:a16="http://schemas.microsoft.com/office/drawing/2014/main" val="2067295146"/>
                    </a:ext>
                  </a:extLst>
                </a:gridCol>
                <a:gridCol w="1919228">
                  <a:extLst>
                    <a:ext uri="{9D8B030D-6E8A-4147-A177-3AD203B41FA5}">
                      <a16:colId xmlns:a16="http://schemas.microsoft.com/office/drawing/2014/main" val="3750739188"/>
                    </a:ext>
                  </a:extLst>
                </a:gridCol>
                <a:gridCol w="1929721">
                  <a:extLst>
                    <a:ext uri="{9D8B030D-6E8A-4147-A177-3AD203B41FA5}">
                      <a16:colId xmlns:a16="http://schemas.microsoft.com/office/drawing/2014/main" val="1444768331"/>
                    </a:ext>
                  </a:extLst>
                </a:gridCol>
              </a:tblGrid>
              <a:tr h="5130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POSITIVE BEHAVIOURS WE WOULD LIKE TO SEE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664" marR="566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ADDITIONAL BEHAVIOURS FOR OUR SUPERVISORS AND MANAGERS  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664" marR="566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ADDITIONAL BEHAVIOURS FOR OUR SENIOR MANAGEMENT TEAM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664" marR="566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BEHAVIOURS WE DO NOT WISH TO SEE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664" marR="56664" marT="0" marB="0"/>
                </a:tc>
                <a:extLst>
                  <a:ext uri="{0D108BD9-81ED-4DB2-BD59-A6C34878D82A}">
                    <a16:rowId xmlns:a16="http://schemas.microsoft.com/office/drawing/2014/main" val="1213082607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3430824"/>
              </p:ext>
            </p:extLst>
          </p:nvPr>
        </p:nvGraphicFramePr>
        <p:xfrm>
          <a:off x="631470" y="1657552"/>
          <a:ext cx="7792300" cy="43205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09356">
                  <a:extLst>
                    <a:ext uri="{9D8B030D-6E8A-4147-A177-3AD203B41FA5}">
                      <a16:colId xmlns:a16="http://schemas.microsoft.com/office/drawing/2014/main" val="2114779118"/>
                    </a:ext>
                  </a:extLst>
                </a:gridCol>
                <a:gridCol w="1924141">
                  <a:extLst>
                    <a:ext uri="{9D8B030D-6E8A-4147-A177-3AD203B41FA5}">
                      <a16:colId xmlns:a16="http://schemas.microsoft.com/office/drawing/2014/main" val="3962495304"/>
                    </a:ext>
                  </a:extLst>
                </a:gridCol>
                <a:gridCol w="1924141">
                  <a:extLst>
                    <a:ext uri="{9D8B030D-6E8A-4147-A177-3AD203B41FA5}">
                      <a16:colId xmlns:a16="http://schemas.microsoft.com/office/drawing/2014/main" val="1631519444"/>
                    </a:ext>
                  </a:extLst>
                </a:gridCol>
                <a:gridCol w="1934662">
                  <a:extLst>
                    <a:ext uri="{9D8B030D-6E8A-4147-A177-3AD203B41FA5}">
                      <a16:colId xmlns:a16="http://schemas.microsoft.com/office/drawing/2014/main" val="680937633"/>
                    </a:ext>
                  </a:extLst>
                </a:gridCol>
              </a:tblGrid>
              <a:tr h="177209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Thorough and organised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227" marR="33227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 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227" marR="33227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 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227" marR="33227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Calibri" panose="020F0502020204030204" pitchFamily="34" charset="0"/>
                        <a:buChar char="×"/>
                      </a:pPr>
                      <a:r>
                        <a:rPr lang="en-GB" sz="1050" dirty="0">
                          <a:effectLst/>
                        </a:rPr>
                        <a:t>Disorganised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libri" panose="020F0502020204030204" pitchFamily="34" charset="0"/>
                        <a:buChar char="×"/>
                      </a:pPr>
                      <a:r>
                        <a:rPr lang="en-GB" sz="1050" dirty="0">
                          <a:effectLst/>
                        </a:rPr>
                        <a:t>Slap-dash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227" marR="33227" marT="0" marB="0"/>
                </a:tc>
                <a:extLst>
                  <a:ext uri="{0D108BD9-81ED-4DB2-BD59-A6C34878D82A}">
                    <a16:rowId xmlns:a16="http://schemas.microsoft.com/office/drawing/2014/main" val="300106395"/>
                  </a:ext>
                </a:extLst>
              </a:tr>
              <a:tr h="974651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Open to and positive about change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 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Adapt to new changes and challenges</a:t>
                      </a: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 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Keen to learn and look for new ideas, or different approaches to seek improvements /solutions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 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227" marR="33227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Has a conscientious desire to improve things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Is positive about change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Changes take place in a timely manner, where people and resources are managed effectively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Challenge the ‘but we have always done it this way’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227" marR="33227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Leads people through change in an effective way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Constantly review processes to establish ways to improve </a:t>
                      </a:r>
                    </a:p>
                    <a:p>
                      <a:pPr marL="914400"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 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227" marR="33227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Calibri" panose="020F0502020204030204" pitchFamily="34" charset="0"/>
                        <a:buChar char="×"/>
                      </a:pPr>
                      <a:r>
                        <a:rPr lang="en-GB" sz="1050" dirty="0">
                          <a:effectLst/>
                        </a:rPr>
                        <a:t>Unwilling to accept change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libri" panose="020F0502020204030204" pitchFamily="34" charset="0"/>
                        <a:buChar char="×"/>
                      </a:pPr>
                      <a:r>
                        <a:rPr lang="en-GB" sz="1050" dirty="0">
                          <a:effectLst/>
                        </a:rPr>
                        <a:t>Do not encourage change or see its benefits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libri" panose="020F0502020204030204" pitchFamily="34" charset="0"/>
                        <a:buChar char="×"/>
                      </a:pPr>
                      <a:r>
                        <a:rPr lang="en-GB" sz="1050" dirty="0">
                          <a:effectLst/>
                        </a:rPr>
                        <a:t>Dis-interest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libri" panose="020F0502020204030204" pitchFamily="34" charset="0"/>
                        <a:buChar char="×"/>
                      </a:pPr>
                      <a:r>
                        <a:rPr lang="en-GB" sz="1050" dirty="0">
                          <a:effectLst/>
                        </a:rPr>
                        <a:t>Unable to influence positive change 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libri" panose="020F0502020204030204" pitchFamily="34" charset="0"/>
                        <a:buChar char="×"/>
                      </a:pPr>
                      <a:r>
                        <a:rPr lang="en-GB" sz="1050" dirty="0">
                          <a:effectLst/>
                        </a:rPr>
                        <a:t>Change takes place slowly, teams are not provided with the resources they need to run an efficiently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227" marR="33227" marT="0" marB="0"/>
                </a:tc>
                <a:extLst>
                  <a:ext uri="{0D108BD9-81ED-4DB2-BD59-A6C34878D82A}">
                    <a16:rowId xmlns:a16="http://schemas.microsoft.com/office/drawing/2014/main" val="88298465"/>
                  </a:ext>
                </a:extLst>
              </a:tr>
              <a:tr h="974651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We understand what is expected of us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227" marR="33227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Realism and understanding about what can be achieved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Understanding when teams are under pressure and offer support</a:t>
                      </a:r>
                    </a:p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 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Keeps their team informed and engaged, and that they understand what is required of them</a:t>
                      </a: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 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227" marR="33227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 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227" marR="33227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Calibri" panose="020F0502020204030204" pitchFamily="34" charset="0"/>
                        <a:buChar char="×"/>
                      </a:pPr>
                      <a:r>
                        <a:rPr lang="en-GB" sz="1050" dirty="0">
                          <a:effectLst/>
                        </a:rPr>
                        <a:t>Lack of acknowledgement or regard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libri" panose="020F0502020204030204" pitchFamily="34" charset="0"/>
                        <a:buChar char="×"/>
                      </a:pPr>
                      <a:r>
                        <a:rPr lang="en-GB" sz="1050" dirty="0">
                          <a:effectLst/>
                        </a:rPr>
                        <a:t>Delaying or shying away from issues.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227" marR="33227" marT="0" marB="0"/>
                </a:tc>
                <a:extLst>
                  <a:ext uri="{0D108BD9-81ED-4DB2-BD59-A6C34878D82A}">
                    <a16:rowId xmlns:a16="http://schemas.microsoft.com/office/drawing/2014/main" val="17812474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7078840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000" dirty="0" smtClean="0"/>
              <a:t>Achieve Results – Progressive/Adaptable/Flexible/Progressive</a:t>
            </a:r>
            <a:endParaRPr lang="en-GB" sz="20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688069"/>
              </p:ext>
            </p:extLst>
          </p:nvPr>
        </p:nvGraphicFramePr>
        <p:xfrm>
          <a:off x="651370" y="1144495"/>
          <a:ext cx="7772401" cy="5130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04224">
                  <a:extLst>
                    <a:ext uri="{9D8B030D-6E8A-4147-A177-3AD203B41FA5}">
                      <a16:colId xmlns:a16="http://schemas.microsoft.com/office/drawing/2014/main" val="1301394198"/>
                    </a:ext>
                  </a:extLst>
                </a:gridCol>
                <a:gridCol w="1919228">
                  <a:extLst>
                    <a:ext uri="{9D8B030D-6E8A-4147-A177-3AD203B41FA5}">
                      <a16:colId xmlns:a16="http://schemas.microsoft.com/office/drawing/2014/main" val="2067295146"/>
                    </a:ext>
                  </a:extLst>
                </a:gridCol>
                <a:gridCol w="1919228">
                  <a:extLst>
                    <a:ext uri="{9D8B030D-6E8A-4147-A177-3AD203B41FA5}">
                      <a16:colId xmlns:a16="http://schemas.microsoft.com/office/drawing/2014/main" val="3750739188"/>
                    </a:ext>
                  </a:extLst>
                </a:gridCol>
                <a:gridCol w="1929721">
                  <a:extLst>
                    <a:ext uri="{9D8B030D-6E8A-4147-A177-3AD203B41FA5}">
                      <a16:colId xmlns:a16="http://schemas.microsoft.com/office/drawing/2014/main" val="1444768331"/>
                    </a:ext>
                  </a:extLst>
                </a:gridCol>
              </a:tblGrid>
              <a:tr h="5130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POSITIVE BEHAVIOURS WE WOULD LIKE TO SEE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664" marR="566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ADDITIONAL BEHAVIOURS FOR OUR SUPERVISORS AND MANAGERS  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664" marR="566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ADDITIONAL BEHAVIOURS FOR OUR SENIOR MANAGEMENT TEAM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664" marR="566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BEHAVIOURS WE DO NOT WISH TO SEE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664" marR="56664" marT="0" marB="0"/>
                </a:tc>
                <a:extLst>
                  <a:ext uri="{0D108BD9-81ED-4DB2-BD59-A6C34878D82A}">
                    <a16:rowId xmlns:a16="http://schemas.microsoft.com/office/drawing/2014/main" val="1213082607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0957359"/>
              </p:ext>
            </p:extLst>
          </p:nvPr>
        </p:nvGraphicFramePr>
        <p:xfrm>
          <a:off x="651369" y="1657552"/>
          <a:ext cx="7772402" cy="35204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04224">
                  <a:extLst>
                    <a:ext uri="{9D8B030D-6E8A-4147-A177-3AD203B41FA5}">
                      <a16:colId xmlns:a16="http://schemas.microsoft.com/office/drawing/2014/main" val="3543557721"/>
                    </a:ext>
                  </a:extLst>
                </a:gridCol>
                <a:gridCol w="1919228">
                  <a:extLst>
                    <a:ext uri="{9D8B030D-6E8A-4147-A177-3AD203B41FA5}">
                      <a16:colId xmlns:a16="http://schemas.microsoft.com/office/drawing/2014/main" val="3962812114"/>
                    </a:ext>
                  </a:extLst>
                </a:gridCol>
                <a:gridCol w="1919228">
                  <a:extLst>
                    <a:ext uri="{9D8B030D-6E8A-4147-A177-3AD203B41FA5}">
                      <a16:colId xmlns:a16="http://schemas.microsoft.com/office/drawing/2014/main" val="4156462556"/>
                    </a:ext>
                  </a:extLst>
                </a:gridCol>
                <a:gridCol w="1929722">
                  <a:extLst>
                    <a:ext uri="{9D8B030D-6E8A-4147-A177-3AD203B41FA5}">
                      <a16:colId xmlns:a16="http://schemas.microsoft.com/office/drawing/2014/main" val="3489390228"/>
                    </a:ext>
                  </a:extLst>
                </a:gridCol>
              </a:tblGrid>
              <a:tr h="408214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Projects and plans are followed through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027" marR="51027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 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027" marR="51027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 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027" marR="51027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Calibri" panose="020F0502020204030204" pitchFamily="34" charset="0"/>
                        <a:buChar char="×"/>
                      </a:pPr>
                      <a:r>
                        <a:rPr lang="en-GB" sz="1050" dirty="0">
                          <a:effectLst/>
                        </a:rPr>
                        <a:t>Uncompleted work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libri" panose="020F0502020204030204" pitchFamily="34" charset="0"/>
                        <a:buChar char="×"/>
                      </a:pPr>
                      <a:r>
                        <a:rPr lang="en-GB" sz="1050" dirty="0">
                          <a:effectLst/>
                        </a:rPr>
                        <a:t>Promises are not followed through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027" marR="51027" marT="0" marB="0"/>
                </a:tc>
                <a:extLst>
                  <a:ext uri="{0D108BD9-81ED-4DB2-BD59-A6C34878D82A}">
                    <a16:rowId xmlns:a16="http://schemas.microsoft.com/office/drawing/2014/main" val="4253991881"/>
                  </a:ext>
                </a:extLst>
              </a:tr>
              <a:tr h="544286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We take ownership of an issue and try to resolve at first point of contact, to offer the best service we can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027" marR="51027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 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027" marR="51027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 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027" marR="51027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Calibri" panose="020F0502020204030204" pitchFamily="34" charset="0"/>
                        <a:buChar char="×"/>
                      </a:pPr>
                      <a:r>
                        <a:rPr lang="en-GB" sz="1050" dirty="0">
                          <a:effectLst/>
                        </a:rPr>
                        <a:t>Passing the buck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libri" panose="020F0502020204030204" pitchFamily="34" charset="0"/>
                        <a:buChar char="×"/>
                      </a:pPr>
                      <a:r>
                        <a:rPr lang="en-GB" sz="1050" dirty="0">
                          <a:effectLst/>
                        </a:rPr>
                        <a:t>Unwilling to promote excellent customer service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027" marR="51027" marT="0" marB="0"/>
                </a:tc>
                <a:extLst>
                  <a:ext uri="{0D108BD9-81ED-4DB2-BD59-A6C34878D82A}">
                    <a16:rowId xmlns:a16="http://schemas.microsoft.com/office/drawing/2014/main" val="812561488"/>
                  </a:ext>
                </a:extLst>
              </a:tr>
              <a:tr h="1632857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We recognise corporate risk and mitigate against this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027" marR="51027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Established business continuity plans and plans are in place for emergencies to ensure we maintain our services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Complete and maintain up-to-date risk assessments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027" marR="51027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Ensure H&amp;S remains a high priority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Ensure H&amp;S risk assessments and audits are completed in good time</a:t>
                      </a: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 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027" marR="51027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Calibri" panose="020F0502020204030204" pitchFamily="34" charset="0"/>
                        <a:buChar char="×"/>
                      </a:pPr>
                      <a:r>
                        <a:rPr lang="en-GB" sz="1050" dirty="0">
                          <a:effectLst/>
                        </a:rPr>
                        <a:t>No action or untimely action being taken to reduce risk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libri" panose="020F0502020204030204" pitchFamily="34" charset="0"/>
                        <a:buChar char="×"/>
                      </a:pPr>
                      <a:r>
                        <a:rPr lang="en-GB" sz="1050" dirty="0">
                          <a:effectLst/>
                        </a:rPr>
                        <a:t>Business continuity not maintained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libri" panose="020F0502020204030204" pitchFamily="34" charset="0"/>
                        <a:buChar char="×"/>
                      </a:pPr>
                      <a:r>
                        <a:rPr lang="en-GB" sz="1050" dirty="0">
                          <a:effectLst/>
                        </a:rPr>
                        <a:t>Employees or managers not undertaking / understanding their responsibilities in relation to H&amp;S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libri" panose="020F0502020204030204" pitchFamily="34" charset="0"/>
                        <a:buChar char="×"/>
                      </a:pPr>
                      <a:r>
                        <a:rPr lang="en-GB" sz="1050" dirty="0">
                          <a:effectLst/>
                        </a:rPr>
                        <a:t>Risk assessments are not completed, updated, followed </a:t>
                      </a: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 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027" marR="51027" marT="0" marB="0"/>
                </a:tc>
                <a:extLst>
                  <a:ext uri="{0D108BD9-81ED-4DB2-BD59-A6C34878D82A}">
                    <a16:rowId xmlns:a16="http://schemas.microsoft.com/office/drawing/2014/main" val="9768334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9953254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000" dirty="0" smtClean="0"/>
              <a:t>Achieve Results – Progressive/Adaptable/Flexible/Progressive</a:t>
            </a:r>
            <a:endParaRPr lang="en-GB" sz="20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524363"/>
              </p:ext>
            </p:extLst>
          </p:nvPr>
        </p:nvGraphicFramePr>
        <p:xfrm>
          <a:off x="685798" y="1205880"/>
          <a:ext cx="7772401" cy="5145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04224">
                  <a:extLst>
                    <a:ext uri="{9D8B030D-6E8A-4147-A177-3AD203B41FA5}">
                      <a16:colId xmlns:a16="http://schemas.microsoft.com/office/drawing/2014/main" val="1301394198"/>
                    </a:ext>
                  </a:extLst>
                </a:gridCol>
                <a:gridCol w="1919228">
                  <a:extLst>
                    <a:ext uri="{9D8B030D-6E8A-4147-A177-3AD203B41FA5}">
                      <a16:colId xmlns:a16="http://schemas.microsoft.com/office/drawing/2014/main" val="2067295146"/>
                    </a:ext>
                  </a:extLst>
                </a:gridCol>
                <a:gridCol w="1919228">
                  <a:extLst>
                    <a:ext uri="{9D8B030D-6E8A-4147-A177-3AD203B41FA5}">
                      <a16:colId xmlns:a16="http://schemas.microsoft.com/office/drawing/2014/main" val="3750739188"/>
                    </a:ext>
                  </a:extLst>
                </a:gridCol>
                <a:gridCol w="1929721">
                  <a:extLst>
                    <a:ext uri="{9D8B030D-6E8A-4147-A177-3AD203B41FA5}">
                      <a16:colId xmlns:a16="http://schemas.microsoft.com/office/drawing/2014/main" val="1444768331"/>
                    </a:ext>
                  </a:extLst>
                </a:gridCol>
              </a:tblGrid>
              <a:tr h="5145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POSITIVE BEHAVIOURS WE WOULD LIKE TO SEE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664" marR="566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ADDITIONAL BEHAVIOURS FOR OUR SUPERVISORS AND MANAGERS  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664" marR="566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ADDITIONAL BEHAVIOURS FOR OUR SENIOR MANAGEMENT TEAM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664" marR="566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BEHAVIOURS WE DO NOT WISH TO SEE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664" marR="56664" marT="0" marB="0"/>
                </a:tc>
                <a:extLst>
                  <a:ext uri="{0D108BD9-81ED-4DB2-BD59-A6C34878D82A}">
                    <a16:rowId xmlns:a16="http://schemas.microsoft.com/office/drawing/2014/main" val="1213082607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2044707"/>
              </p:ext>
            </p:extLst>
          </p:nvPr>
        </p:nvGraphicFramePr>
        <p:xfrm>
          <a:off x="694500" y="3664863"/>
          <a:ext cx="7772401" cy="17602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04224">
                  <a:extLst>
                    <a:ext uri="{9D8B030D-6E8A-4147-A177-3AD203B41FA5}">
                      <a16:colId xmlns:a16="http://schemas.microsoft.com/office/drawing/2014/main" val="1026338850"/>
                    </a:ext>
                  </a:extLst>
                </a:gridCol>
                <a:gridCol w="1919228">
                  <a:extLst>
                    <a:ext uri="{9D8B030D-6E8A-4147-A177-3AD203B41FA5}">
                      <a16:colId xmlns:a16="http://schemas.microsoft.com/office/drawing/2014/main" val="843013032"/>
                    </a:ext>
                  </a:extLst>
                </a:gridCol>
                <a:gridCol w="1919228">
                  <a:extLst>
                    <a:ext uri="{9D8B030D-6E8A-4147-A177-3AD203B41FA5}">
                      <a16:colId xmlns:a16="http://schemas.microsoft.com/office/drawing/2014/main" val="3224886726"/>
                    </a:ext>
                  </a:extLst>
                </a:gridCol>
                <a:gridCol w="1929721">
                  <a:extLst>
                    <a:ext uri="{9D8B030D-6E8A-4147-A177-3AD203B41FA5}">
                      <a16:colId xmlns:a16="http://schemas.microsoft.com/office/drawing/2014/main" val="2960359810"/>
                    </a:ext>
                  </a:extLst>
                </a:gridCol>
              </a:tblGrid>
              <a:tr h="548088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Provide a safe working environment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664" marR="56664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 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664" marR="56664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 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664" marR="56664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Calibri" panose="020F0502020204030204" pitchFamily="34" charset="0"/>
                        <a:buChar char="×"/>
                      </a:pPr>
                      <a:r>
                        <a:rPr lang="en-GB" sz="1050" dirty="0">
                          <a:effectLst/>
                        </a:rPr>
                        <a:t>Actions that may result in an unsafe working environment, accident, injury or stress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64" marR="56664" marT="0" marB="0"/>
                </a:tc>
                <a:extLst>
                  <a:ext uri="{0D108BD9-81ED-4DB2-BD59-A6C34878D82A}">
                    <a16:rowId xmlns:a16="http://schemas.microsoft.com/office/drawing/2014/main" val="561164261"/>
                  </a:ext>
                </a:extLst>
              </a:tr>
              <a:tr h="906623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Health and Wellbeing is prioritised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664" marR="56664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 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664" marR="56664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 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664" marR="56664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Calibri" panose="020F0502020204030204" pitchFamily="34" charset="0"/>
                        <a:buChar char="×"/>
                      </a:pPr>
                      <a:r>
                        <a:rPr lang="en-GB" sz="1050" dirty="0">
                          <a:effectLst/>
                        </a:rPr>
                        <a:t>The well-being of individuals is not taken into consideration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libri" panose="020F0502020204030204" pitchFamily="34" charset="0"/>
                        <a:buChar char="×"/>
                      </a:pPr>
                      <a:r>
                        <a:rPr lang="en-GB" sz="1050" dirty="0">
                          <a:effectLst/>
                        </a:rPr>
                        <a:t>Action not being taken to ensure the well-being of individuals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64" marR="56664" marT="0" marB="0"/>
                </a:tc>
                <a:extLst>
                  <a:ext uri="{0D108BD9-81ED-4DB2-BD59-A6C34878D82A}">
                    <a16:rowId xmlns:a16="http://schemas.microsoft.com/office/drawing/2014/main" val="1742220263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1392497"/>
              </p:ext>
            </p:extLst>
          </p:nvPr>
        </p:nvGraphicFramePr>
        <p:xfrm>
          <a:off x="685797" y="1720432"/>
          <a:ext cx="7772402" cy="1920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04224">
                  <a:extLst>
                    <a:ext uri="{9D8B030D-6E8A-4147-A177-3AD203B41FA5}">
                      <a16:colId xmlns:a16="http://schemas.microsoft.com/office/drawing/2014/main" val="3805023776"/>
                    </a:ext>
                  </a:extLst>
                </a:gridCol>
                <a:gridCol w="1919228">
                  <a:extLst>
                    <a:ext uri="{9D8B030D-6E8A-4147-A177-3AD203B41FA5}">
                      <a16:colId xmlns:a16="http://schemas.microsoft.com/office/drawing/2014/main" val="1261711014"/>
                    </a:ext>
                  </a:extLst>
                </a:gridCol>
                <a:gridCol w="1919228">
                  <a:extLst>
                    <a:ext uri="{9D8B030D-6E8A-4147-A177-3AD203B41FA5}">
                      <a16:colId xmlns:a16="http://schemas.microsoft.com/office/drawing/2014/main" val="139290456"/>
                    </a:ext>
                  </a:extLst>
                </a:gridCol>
                <a:gridCol w="1929722">
                  <a:extLst>
                    <a:ext uri="{9D8B030D-6E8A-4147-A177-3AD203B41FA5}">
                      <a16:colId xmlns:a16="http://schemas.microsoft.com/office/drawing/2014/main" val="1298703286"/>
                    </a:ext>
                  </a:extLst>
                </a:gridCol>
              </a:tblGrid>
              <a:tr h="1224643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Manage Health, Safety and risk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027" marR="51027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 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027" marR="51027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 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027" marR="51027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Calibri" panose="020F0502020204030204" pitchFamily="34" charset="0"/>
                        <a:buChar char="×"/>
                      </a:pPr>
                      <a:r>
                        <a:rPr lang="en-GB" sz="1050" dirty="0">
                          <a:effectLst/>
                        </a:rPr>
                        <a:t>No action taken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libri" panose="020F0502020204030204" pitchFamily="34" charset="0"/>
                        <a:buChar char="×"/>
                      </a:pPr>
                      <a:r>
                        <a:rPr lang="en-GB" sz="1050" dirty="0">
                          <a:effectLst/>
                        </a:rPr>
                        <a:t>Lack of awareness of health and safety issues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libri" panose="020F0502020204030204" pitchFamily="34" charset="0"/>
                        <a:buChar char="×"/>
                      </a:pPr>
                      <a:r>
                        <a:rPr lang="en-GB" sz="1050" dirty="0">
                          <a:effectLst/>
                        </a:rPr>
                        <a:t>Employees/ Managers not understanding their H&amp;S responsibility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libri" panose="020F0502020204030204" pitchFamily="34" charset="0"/>
                        <a:buChar char="×"/>
                      </a:pPr>
                      <a:r>
                        <a:rPr lang="en-GB" sz="1050" dirty="0">
                          <a:effectLst/>
                        </a:rPr>
                        <a:t>Health and Safety training is not undertaken </a:t>
                      </a: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 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027" marR="51027" marT="0" marB="0"/>
                </a:tc>
                <a:extLst>
                  <a:ext uri="{0D108BD9-81ED-4DB2-BD59-A6C34878D82A}">
                    <a16:rowId xmlns:a16="http://schemas.microsoft.com/office/drawing/2014/main" val="26421986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0507232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451520"/>
          </a:xfrm>
        </p:spPr>
        <p:txBody>
          <a:bodyPr/>
          <a:lstStyle/>
          <a:p>
            <a:r>
              <a:rPr lang="en-GB" sz="2000" dirty="0" smtClean="0"/>
              <a:t>Nurturing - Developing</a:t>
            </a:r>
            <a:endParaRPr lang="en-GB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2419648"/>
              </p:ext>
            </p:extLst>
          </p:nvPr>
        </p:nvGraphicFramePr>
        <p:xfrm>
          <a:off x="720688" y="908720"/>
          <a:ext cx="7702624" cy="55092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45842">
                  <a:extLst>
                    <a:ext uri="{9D8B030D-6E8A-4147-A177-3AD203B41FA5}">
                      <a16:colId xmlns:a16="http://schemas.microsoft.com/office/drawing/2014/main" val="1479248897"/>
                    </a:ext>
                  </a:extLst>
                </a:gridCol>
                <a:gridCol w="1989871">
                  <a:extLst>
                    <a:ext uri="{9D8B030D-6E8A-4147-A177-3AD203B41FA5}">
                      <a16:colId xmlns:a16="http://schemas.microsoft.com/office/drawing/2014/main" val="1830224932"/>
                    </a:ext>
                  </a:extLst>
                </a:gridCol>
                <a:gridCol w="1513071">
                  <a:extLst>
                    <a:ext uri="{9D8B030D-6E8A-4147-A177-3AD203B41FA5}">
                      <a16:colId xmlns:a16="http://schemas.microsoft.com/office/drawing/2014/main" val="2666451729"/>
                    </a:ext>
                  </a:extLst>
                </a:gridCol>
                <a:gridCol w="2353840">
                  <a:extLst>
                    <a:ext uri="{9D8B030D-6E8A-4147-A177-3AD203B41FA5}">
                      <a16:colId xmlns:a16="http://schemas.microsoft.com/office/drawing/2014/main" val="1665323520"/>
                    </a:ext>
                  </a:extLst>
                </a:gridCol>
              </a:tblGrid>
              <a:tr h="4158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POSITIVE BEHAVIOURS WE WOULD LIKE TO SEE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ADDITIONAL BEHAVIOURS FOR OUR SUPERVISORS AND MANAGERS  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ADDITIONAL BEHAVIOURS FOR OUR SENIOR MANAGEMENT TEAM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BEHAVIOURS WE DO NOT WISH TO SEE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extLst>
                  <a:ext uri="{0D108BD9-81ED-4DB2-BD59-A6C34878D82A}">
                    <a16:rowId xmlns:a16="http://schemas.microsoft.com/office/drawing/2014/main" val="2734762817"/>
                  </a:ext>
                </a:extLst>
              </a:tr>
              <a:tr h="970249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Keen to learn new things </a:t>
                      </a: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 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Learning and Development is supported and encouraged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Opportunities to learn are provided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Time is provided to allow for development </a:t>
                      </a:r>
                    </a:p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 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NDC is provided with Learning Opportunities 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Calibri" panose="020F0502020204030204" pitchFamily="34" charset="0"/>
                        <a:buChar char="×"/>
                      </a:pPr>
                      <a:r>
                        <a:rPr lang="en-GB" sz="1050" dirty="0">
                          <a:effectLst/>
                        </a:rPr>
                        <a:t>Learning and development is not considered / encouraged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libri" panose="020F0502020204030204" pitchFamily="34" charset="0"/>
                        <a:buChar char="×"/>
                      </a:pPr>
                      <a:r>
                        <a:rPr lang="en-GB" sz="1050" dirty="0">
                          <a:effectLst/>
                        </a:rPr>
                        <a:t>Officers are not provided with learning or development opportunities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libri" panose="020F0502020204030204" pitchFamily="34" charset="0"/>
                        <a:buChar char="×"/>
                      </a:pPr>
                      <a:r>
                        <a:rPr lang="en-GB" sz="1050" dirty="0">
                          <a:effectLst/>
                        </a:rPr>
                        <a:t>Officers not given time to develop / workload prevents development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extLst>
                  <a:ext uri="{0D108BD9-81ED-4DB2-BD59-A6C34878D82A}">
                    <a16:rowId xmlns:a16="http://schemas.microsoft.com/office/drawing/2014/main" val="3246643142"/>
                  </a:ext>
                </a:extLst>
              </a:tr>
              <a:tr h="554428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Actively participates in learning and development opportunities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Encourages active learning, from experience, (both good and bad)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Creates a culture that encourages development 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Calibri" panose="020F0502020204030204" pitchFamily="34" charset="0"/>
                        <a:buChar char="×"/>
                      </a:pPr>
                      <a:r>
                        <a:rPr lang="en-GB" sz="1050" dirty="0">
                          <a:effectLst/>
                        </a:rPr>
                        <a:t>Not learning from our experiences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libri" panose="020F0502020204030204" pitchFamily="34" charset="0"/>
                        <a:buChar char="×"/>
                      </a:pPr>
                      <a:r>
                        <a:rPr lang="en-GB" sz="1050" dirty="0">
                          <a:effectLst/>
                        </a:rPr>
                        <a:t>Does not look at learning to make positive changes</a:t>
                      </a:r>
                    </a:p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 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extLst>
                  <a:ext uri="{0D108BD9-81ED-4DB2-BD59-A6C34878D82A}">
                    <a16:rowId xmlns:a16="http://schemas.microsoft.com/office/drawing/2014/main" val="4214986963"/>
                  </a:ext>
                </a:extLst>
              </a:tr>
              <a:tr h="554428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Ideas and best practice are shared to support development </a:t>
                      </a: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 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Encourages team members to use and share their learning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 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Calibri" panose="020F0502020204030204" pitchFamily="34" charset="0"/>
                        <a:buChar char="×"/>
                      </a:pPr>
                      <a:r>
                        <a:rPr lang="en-GB" sz="1050" dirty="0">
                          <a:effectLst/>
                        </a:rPr>
                        <a:t>Unwilling to share what we know or have learned / Learning is not cascaded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extLst>
                  <a:ext uri="{0D108BD9-81ED-4DB2-BD59-A6C34878D82A}">
                    <a16:rowId xmlns:a16="http://schemas.microsoft.com/office/drawing/2014/main" val="2154924125"/>
                  </a:ext>
                </a:extLst>
              </a:tr>
              <a:tr h="1108855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Feel supported, and believe that you can achieve whatever you put your mind to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Regular encouragement and positive feedback is given to aid development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Creates a culture where teams are supported to achieve their highest potential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Calibri" panose="020F0502020204030204" pitchFamily="34" charset="0"/>
                        <a:buChar char="×"/>
                      </a:pPr>
                      <a:r>
                        <a:rPr lang="en-GB" sz="1050" dirty="0">
                          <a:effectLst/>
                        </a:rPr>
                        <a:t>Individuals are not receiving feedback, support or encouragement on what they are doing well and how they can develop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libri" panose="020F0502020204030204" pitchFamily="34" charset="0"/>
                        <a:buChar char="×"/>
                      </a:pPr>
                      <a:r>
                        <a:rPr lang="en-GB" sz="1050" dirty="0">
                          <a:effectLst/>
                        </a:rPr>
                        <a:t>Teams are not developed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libri" panose="020F0502020204030204" pitchFamily="34" charset="0"/>
                        <a:buChar char="×"/>
                      </a:pPr>
                      <a:r>
                        <a:rPr lang="en-GB" sz="1050" dirty="0">
                          <a:effectLst/>
                        </a:rPr>
                        <a:t>Only certain members of teams being developed or provided with opportunities - favouritism. 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extLst>
                  <a:ext uri="{0D108BD9-81ED-4DB2-BD59-A6C34878D82A}">
                    <a16:rowId xmlns:a16="http://schemas.microsoft.com/office/drawing/2014/main" val="591515354"/>
                  </a:ext>
                </a:extLst>
              </a:tr>
              <a:tr h="554428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Active participation in performance review 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Performance reviews take place and feedback is given to aid performance and development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Support is provided to managers where required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Calibri" panose="020F0502020204030204" pitchFamily="34" charset="0"/>
                        <a:buChar char="×"/>
                      </a:pPr>
                      <a:r>
                        <a:rPr lang="en-GB" sz="1050" dirty="0">
                          <a:effectLst/>
                        </a:rPr>
                        <a:t>Performance reviews are not provided / discussed regularly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libri" panose="020F0502020204030204" pitchFamily="34" charset="0"/>
                        <a:buChar char="×"/>
                      </a:pPr>
                      <a:r>
                        <a:rPr lang="en-GB" sz="1050" dirty="0">
                          <a:effectLst/>
                        </a:rPr>
                        <a:t>Performance objectives are not being set and reviewed 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extLst>
                  <a:ext uri="{0D108BD9-81ED-4DB2-BD59-A6C34878D82A}">
                    <a16:rowId xmlns:a16="http://schemas.microsoft.com/office/drawing/2014/main" val="17022882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7466796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379512"/>
          </a:xfrm>
        </p:spPr>
        <p:txBody>
          <a:bodyPr/>
          <a:lstStyle/>
          <a:p>
            <a:r>
              <a:rPr lang="en-GB" sz="2000" dirty="0" smtClean="0"/>
              <a:t>Curious</a:t>
            </a:r>
            <a:endParaRPr lang="en-GB" sz="20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3826484"/>
              </p:ext>
            </p:extLst>
          </p:nvPr>
        </p:nvGraphicFramePr>
        <p:xfrm>
          <a:off x="685800" y="853092"/>
          <a:ext cx="7702625" cy="55092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90349">
                  <a:extLst>
                    <a:ext uri="{9D8B030D-6E8A-4147-A177-3AD203B41FA5}">
                      <a16:colId xmlns:a16="http://schemas.microsoft.com/office/drawing/2014/main" val="2833568923"/>
                    </a:ext>
                  </a:extLst>
                </a:gridCol>
                <a:gridCol w="1400590">
                  <a:extLst>
                    <a:ext uri="{9D8B030D-6E8A-4147-A177-3AD203B41FA5}">
                      <a16:colId xmlns:a16="http://schemas.microsoft.com/office/drawing/2014/main" val="3503669343"/>
                    </a:ext>
                  </a:extLst>
                </a:gridCol>
                <a:gridCol w="1400590">
                  <a:extLst>
                    <a:ext uri="{9D8B030D-6E8A-4147-A177-3AD203B41FA5}">
                      <a16:colId xmlns:a16="http://schemas.microsoft.com/office/drawing/2014/main" val="482393504"/>
                    </a:ext>
                  </a:extLst>
                </a:gridCol>
                <a:gridCol w="2711096">
                  <a:extLst>
                    <a:ext uri="{9D8B030D-6E8A-4147-A177-3AD203B41FA5}">
                      <a16:colId xmlns:a16="http://schemas.microsoft.com/office/drawing/2014/main" val="1356479071"/>
                    </a:ext>
                  </a:extLst>
                </a:gridCol>
              </a:tblGrid>
              <a:tr h="5255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WHAT WE EXPECT </a:t>
                      </a:r>
                      <a:endParaRPr lang="en-GB" sz="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ADDITIONAL BEHAVIOURS FOR OUR SUPERVISORS AND MANAGERS  </a:t>
                      </a:r>
                      <a:endParaRPr lang="en-GB" sz="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ADDITIONAL BEHAVIOURS FOR OUR SENIOR MANAGEMENT TEAM</a:t>
                      </a:r>
                      <a:endParaRPr lang="en-GB" sz="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BEHAVIOURS WE DO NOT WISH TO SEE</a:t>
                      </a:r>
                      <a:endParaRPr lang="en-GB" sz="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/>
                </a:tc>
                <a:extLst>
                  <a:ext uri="{0D108BD9-81ED-4DB2-BD59-A6C34878D82A}">
                    <a16:rowId xmlns:a16="http://schemas.microsoft.com/office/drawing/2014/main" val="2864103173"/>
                  </a:ext>
                </a:extLst>
              </a:tr>
              <a:tr h="1182414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Innovative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Inquisitive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Forward thinking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Be brave, challenge and think outside the box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Has vision and promotes innovation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Embraces growth and creativity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Gives individuals the confidence to try new things, without fear 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Able to meet the needs of our changing environment </a:t>
                      </a:r>
                    </a:p>
                    <a:p>
                      <a:pPr marL="685800"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 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Calibri" panose="020F0502020204030204" pitchFamily="34" charset="0"/>
                        <a:buChar char="×"/>
                      </a:pPr>
                      <a:r>
                        <a:rPr lang="en-GB" sz="1050" dirty="0">
                          <a:effectLst/>
                        </a:rPr>
                        <a:t>Ideas not being listened to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libri" panose="020F0502020204030204" pitchFamily="34" charset="0"/>
                        <a:buChar char="×"/>
                      </a:pPr>
                      <a:r>
                        <a:rPr lang="en-GB" sz="1050" dirty="0">
                          <a:effectLst/>
                        </a:rPr>
                        <a:t>Not motivated to improve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libri" panose="020F0502020204030204" pitchFamily="34" charset="0"/>
                        <a:buChar char="×"/>
                      </a:pPr>
                      <a:r>
                        <a:rPr lang="en-GB" sz="1050" dirty="0">
                          <a:effectLst/>
                        </a:rPr>
                        <a:t>Unable to stimulate confidence or encourage/ motivate individuals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libri" panose="020F0502020204030204" pitchFamily="34" charset="0"/>
                        <a:buChar char="×"/>
                      </a:pPr>
                      <a:r>
                        <a:rPr lang="en-GB" sz="1050" dirty="0">
                          <a:effectLst/>
                        </a:rPr>
                        <a:t>Does not promote change, innovation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/>
                </a:tc>
                <a:extLst>
                  <a:ext uri="{0D108BD9-81ED-4DB2-BD59-A6C34878D82A}">
                    <a16:rowId xmlns:a16="http://schemas.microsoft.com/office/drawing/2014/main" val="1326332926"/>
                  </a:ext>
                </a:extLst>
              </a:tr>
              <a:tr h="788276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We look for  any opportunities to develop and grow individually and as an organisation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Are able to identify opportunities for growth, development  commercialisation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 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Progress opportunities for growth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Calibri" panose="020F0502020204030204" pitchFamily="34" charset="0"/>
                        <a:buChar char="×"/>
                      </a:pPr>
                      <a:r>
                        <a:rPr lang="en-GB" sz="1050" dirty="0">
                          <a:effectLst/>
                        </a:rPr>
                        <a:t>Unable to evolve 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/>
                </a:tc>
                <a:extLst>
                  <a:ext uri="{0D108BD9-81ED-4DB2-BD59-A6C34878D82A}">
                    <a16:rowId xmlns:a16="http://schemas.microsoft.com/office/drawing/2014/main" val="2828633483"/>
                  </a:ext>
                </a:extLst>
              </a:tr>
              <a:tr h="262759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Work smart, save money </a:t>
                      </a: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 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 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 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Calibri" panose="020F0502020204030204" pitchFamily="34" charset="0"/>
                        <a:buChar char="×"/>
                      </a:pPr>
                      <a:r>
                        <a:rPr lang="en-GB" sz="1050" dirty="0">
                          <a:effectLst/>
                        </a:rPr>
                        <a:t> 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/>
                </a:tc>
                <a:extLst>
                  <a:ext uri="{0D108BD9-81ED-4DB2-BD59-A6C34878D82A}">
                    <a16:rowId xmlns:a16="http://schemas.microsoft.com/office/drawing/2014/main" val="158331820"/>
                  </a:ext>
                </a:extLst>
              </a:tr>
              <a:tr h="788276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We take pride in what we do in order to make North Devon a great place  to live and work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Take responsibility for action, in an environment which encourages us to do so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 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 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Calibri" panose="020F0502020204030204" pitchFamily="34" charset="0"/>
                        <a:buChar char="×"/>
                      </a:pPr>
                      <a:r>
                        <a:rPr lang="en-GB" sz="1050" dirty="0">
                          <a:effectLst/>
                        </a:rPr>
                        <a:t>Growth is not encouraged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/>
                </a:tc>
                <a:extLst>
                  <a:ext uri="{0D108BD9-81ED-4DB2-BD59-A6C34878D82A}">
                    <a16:rowId xmlns:a16="http://schemas.microsoft.com/office/drawing/2014/main" val="3606794385"/>
                  </a:ext>
                </a:extLst>
              </a:tr>
              <a:tr h="262759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We are forward thinking in with technology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 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 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Calibri" panose="020F0502020204030204" pitchFamily="34" charset="0"/>
                        <a:buChar char="×"/>
                      </a:pPr>
                      <a:r>
                        <a:rPr lang="en-GB" sz="1050" dirty="0">
                          <a:effectLst/>
                        </a:rPr>
                        <a:t> 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/>
                </a:tc>
                <a:extLst>
                  <a:ext uri="{0D108BD9-81ED-4DB2-BD59-A6C34878D82A}">
                    <a16:rowId xmlns:a16="http://schemas.microsoft.com/office/drawing/2014/main" val="32653182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4721887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000" dirty="0" smtClean="0"/>
              <a:t>Integrity - Respect</a:t>
            </a:r>
            <a:endParaRPr lang="en-GB" sz="20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2051804"/>
              </p:ext>
            </p:extLst>
          </p:nvPr>
        </p:nvGraphicFramePr>
        <p:xfrm>
          <a:off x="685800" y="1143000"/>
          <a:ext cx="7772400" cy="47718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1993">
                  <a:extLst>
                    <a:ext uri="{9D8B030D-6E8A-4147-A177-3AD203B41FA5}">
                      <a16:colId xmlns:a16="http://schemas.microsoft.com/office/drawing/2014/main" val="4283488765"/>
                    </a:ext>
                  </a:extLst>
                </a:gridCol>
                <a:gridCol w="1820144">
                  <a:extLst>
                    <a:ext uri="{9D8B030D-6E8A-4147-A177-3AD203B41FA5}">
                      <a16:colId xmlns:a16="http://schemas.microsoft.com/office/drawing/2014/main" val="3687210827"/>
                    </a:ext>
                  </a:extLst>
                </a:gridCol>
                <a:gridCol w="1744593">
                  <a:extLst>
                    <a:ext uri="{9D8B030D-6E8A-4147-A177-3AD203B41FA5}">
                      <a16:colId xmlns:a16="http://schemas.microsoft.com/office/drawing/2014/main" val="2034876607"/>
                    </a:ext>
                  </a:extLst>
                </a:gridCol>
                <a:gridCol w="2335670">
                  <a:extLst>
                    <a:ext uri="{9D8B030D-6E8A-4147-A177-3AD203B41FA5}">
                      <a16:colId xmlns:a16="http://schemas.microsoft.com/office/drawing/2014/main" val="1781888582"/>
                    </a:ext>
                  </a:extLst>
                </a:gridCol>
              </a:tblGrid>
              <a:tr h="6112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POSITIVE BEHAVIOURS WE WOULD LIKE TO SEE FROM ALL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0" marR="5333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ADDITIONAL BEHAVIOURS FOR OUR SUPERVISORS AND MANAGERS  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0" marR="5333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ADDITIONAL BEHAVIOURS FOR OUR SENIOR MANAGEMENT TEAM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0" marR="5333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BEHAVIOURS WE DO NOT WISH TO SEE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0" marR="53330" marT="0" marB="0"/>
                </a:tc>
                <a:extLst>
                  <a:ext uri="{0D108BD9-81ED-4DB2-BD59-A6C34878D82A}">
                    <a16:rowId xmlns:a16="http://schemas.microsoft.com/office/drawing/2014/main" val="3516237491"/>
                  </a:ext>
                </a:extLst>
              </a:tr>
              <a:tr h="1109177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One Team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Great team spirit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Promotes a positive working environment – good atmosphere</a:t>
                      </a:r>
                    </a:p>
                    <a:p>
                      <a:pPr marL="498475"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 </a:t>
                      </a:r>
                    </a:p>
                    <a:p>
                      <a:pPr marL="498475"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 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0" marR="5333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Encourages team spirit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Motivates the team </a:t>
                      </a:r>
                    </a:p>
                    <a:p>
                      <a:pPr marL="498475"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 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0" marR="5333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Demonstrates these behaviours across teams and departments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Works with other services to create a one team approach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 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0" marR="5333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Calibri" panose="020F0502020204030204" pitchFamily="34" charset="0"/>
                        <a:buChar char="×"/>
                      </a:pPr>
                      <a:r>
                        <a:rPr lang="en-GB" sz="1050" dirty="0">
                          <a:effectLst/>
                        </a:rPr>
                        <a:t>Not working together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libri" panose="020F0502020204030204" pitchFamily="34" charset="0"/>
                        <a:buChar char="×"/>
                      </a:pPr>
                      <a:r>
                        <a:rPr lang="en-GB" sz="1050" dirty="0">
                          <a:effectLst/>
                        </a:rPr>
                        <a:t>Creating a negative or unhappy working environment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libri" panose="020F0502020204030204" pitchFamily="34" charset="0"/>
                        <a:buChar char="×"/>
                      </a:pPr>
                      <a:r>
                        <a:rPr lang="en-GB" sz="1050" dirty="0">
                          <a:effectLst/>
                        </a:rPr>
                        <a:t>Inconsistency in treatment of individuals in different teams 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330" marR="53330" marT="0" marB="0"/>
                </a:tc>
                <a:extLst>
                  <a:ext uri="{0D108BD9-81ED-4DB2-BD59-A6C34878D82A}">
                    <a16:rowId xmlns:a16="http://schemas.microsoft.com/office/drawing/2014/main" val="816016129"/>
                  </a:ext>
                </a:extLst>
              </a:tr>
              <a:tr h="1069758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Approachable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Supportive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Respectful of others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Understanding  </a:t>
                      </a:r>
                    </a:p>
                    <a:p>
                      <a:pPr marL="498475"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 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0" marR="5333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Positive, courteous and compassionate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Respectful and appropriate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Visible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Understands trust and confidentiality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0" marR="5333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Visible to all 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0" marR="5333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Calibri" panose="020F0502020204030204" pitchFamily="34" charset="0"/>
                        <a:buChar char="×"/>
                      </a:pPr>
                      <a:r>
                        <a:rPr lang="en-GB" sz="1050" dirty="0">
                          <a:effectLst/>
                        </a:rPr>
                        <a:t>Unapproachable, unsupportive, Unfriendly, aggressive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libri" panose="020F0502020204030204" pitchFamily="34" charset="0"/>
                        <a:buChar char="×"/>
                      </a:pPr>
                      <a:r>
                        <a:rPr lang="en-GB" sz="1050" dirty="0">
                          <a:effectLst/>
                        </a:rPr>
                        <a:t>Showing disregard, not listening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libri" panose="020F0502020204030204" pitchFamily="34" charset="0"/>
                        <a:buChar char="×"/>
                      </a:pPr>
                      <a:r>
                        <a:rPr lang="en-GB" sz="1050" dirty="0">
                          <a:effectLst/>
                        </a:rPr>
                        <a:t>Breaks/ does not respect confidentiality or trust</a:t>
                      </a:r>
                    </a:p>
                    <a:p>
                      <a:pPr marL="685800"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 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0" marR="53330" marT="0" marB="0"/>
                </a:tc>
                <a:extLst>
                  <a:ext uri="{0D108BD9-81ED-4DB2-BD59-A6C34878D82A}">
                    <a16:rowId xmlns:a16="http://schemas.microsoft.com/office/drawing/2014/main" val="67743313"/>
                  </a:ext>
                </a:extLst>
              </a:tr>
              <a:tr h="316907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Communicates well at all levels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0" marR="5333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 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0" marR="5333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 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0" marR="5333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Calibri" panose="020F0502020204030204" pitchFamily="34" charset="0"/>
                        <a:buChar char="×"/>
                      </a:pPr>
                      <a:r>
                        <a:rPr lang="en-GB" sz="1050" dirty="0">
                          <a:effectLst/>
                        </a:rPr>
                        <a:t>Lack of communication,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libri" panose="020F0502020204030204" pitchFamily="34" charset="0"/>
                        <a:buChar char="×"/>
                      </a:pPr>
                      <a:r>
                        <a:rPr lang="en-GB" sz="1050" dirty="0">
                          <a:effectLst/>
                        </a:rPr>
                        <a:t>Individuals not being listened to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330" marR="53330" marT="0" marB="0"/>
                </a:tc>
                <a:extLst>
                  <a:ext uri="{0D108BD9-81ED-4DB2-BD59-A6C34878D82A}">
                    <a16:rowId xmlns:a16="http://schemas.microsoft.com/office/drawing/2014/main" val="2283662139"/>
                  </a:ext>
                </a:extLst>
              </a:tr>
              <a:tr h="1109177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Maintains positive working relationships with colleagues, customers, Councillors and stakeholders 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0" marR="5333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A positive figure who leads by example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Unacceptable behaviour is challenged, (including colleagues, Managers, customers or Councillors).</a:t>
                      </a: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 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0" marR="5333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Proactive in maintaining relationships on behalf of the Council 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0" marR="5333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Calibri" panose="020F0502020204030204" pitchFamily="34" charset="0"/>
                        <a:buChar char="×"/>
                      </a:pPr>
                      <a:r>
                        <a:rPr lang="en-GB" sz="1050" dirty="0">
                          <a:effectLst/>
                        </a:rPr>
                        <a:t>Shows disrespect or dis-interest for others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libri" panose="020F0502020204030204" pitchFamily="34" charset="0"/>
                        <a:buChar char="×"/>
                      </a:pPr>
                      <a:r>
                        <a:rPr lang="en-GB" sz="1050" dirty="0">
                          <a:effectLst/>
                        </a:rPr>
                        <a:t>Actions of Manager do not encourage faith</a:t>
                      </a: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 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0" marR="53330" marT="0" marB="0"/>
                </a:tc>
                <a:extLst>
                  <a:ext uri="{0D108BD9-81ED-4DB2-BD59-A6C34878D82A}">
                    <a16:rowId xmlns:a16="http://schemas.microsoft.com/office/drawing/2014/main" val="31722096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3997082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000" dirty="0" smtClean="0"/>
              <a:t>Integrity - Respect</a:t>
            </a:r>
            <a:endParaRPr lang="en-GB" sz="20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2266375"/>
              </p:ext>
            </p:extLst>
          </p:nvPr>
        </p:nvGraphicFramePr>
        <p:xfrm>
          <a:off x="685800" y="1143000"/>
          <a:ext cx="7772400" cy="6112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1993">
                  <a:extLst>
                    <a:ext uri="{9D8B030D-6E8A-4147-A177-3AD203B41FA5}">
                      <a16:colId xmlns:a16="http://schemas.microsoft.com/office/drawing/2014/main" val="4283488765"/>
                    </a:ext>
                  </a:extLst>
                </a:gridCol>
                <a:gridCol w="1820144">
                  <a:extLst>
                    <a:ext uri="{9D8B030D-6E8A-4147-A177-3AD203B41FA5}">
                      <a16:colId xmlns:a16="http://schemas.microsoft.com/office/drawing/2014/main" val="3687210827"/>
                    </a:ext>
                  </a:extLst>
                </a:gridCol>
                <a:gridCol w="1744593">
                  <a:extLst>
                    <a:ext uri="{9D8B030D-6E8A-4147-A177-3AD203B41FA5}">
                      <a16:colId xmlns:a16="http://schemas.microsoft.com/office/drawing/2014/main" val="2034876607"/>
                    </a:ext>
                  </a:extLst>
                </a:gridCol>
                <a:gridCol w="2335670">
                  <a:extLst>
                    <a:ext uri="{9D8B030D-6E8A-4147-A177-3AD203B41FA5}">
                      <a16:colId xmlns:a16="http://schemas.microsoft.com/office/drawing/2014/main" val="1781888582"/>
                    </a:ext>
                  </a:extLst>
                </a:gridCol>
              </a:tblGrid>
              <a:tr h="6112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POSITIVE BEHAVIOURS WE WOULD LIKE TO SEE FROM ALL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0" marR="5333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ADDITIONAL BEHAVIOURS FOR OUR SUPERVISORS AND MANAGERS  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0" marR="5333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ADDITIONAL BEHAVIOURS FOR OUR SENIOR MANAGEMENT TEAM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0" marR="5333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BEHAVIOURS WE DO NOT WISH TO SEE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0" marR="53330" marT="0" marB="0"/>
                </a:tc>
                <a:extLst>
                  <a:ext uri="{0D108BD9-81ED-4DB2-BD59-A6C34878D82A}">
                    <a16:rowId xmlns:a16="http://schemas.microsoft.com/office/drawing/2014/main" val="3516237491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610437"/>
              </p:ext>
            </p:extLst>
          </p:nvPr>
        </p:nvGraphicFramePr>
        <p:xfrm>
          <a:off x="685800" y="1700808"/>
          <a:ext cx="7772400" cy="4800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1993">
                  <a:extLst>
                    <a:ext uri="{9D8B030D-6E8A-4147-A177-3AD203B41FA5}">
                      <a16:colId xmlns:a16="http://schemas.microsoft.com/office/drawing/2014/main" val="714561704"/>
                    </a:ext>
                  </a:extLst>
                </a:gridCol>
                <a:gridCol w="1820144">
                  <a:extLst>
                    <a:ext uri="{9D8B030D-6E8A-4147-A177-3AD203B41FA5}">
                      <a16:colId xmlns:a16="http://schemas.microsoft.com/office/drawing/2014/main" val="2032944247"/>
                    </a:ext>
                  </a:extLst>
                </a:gridCol>
                <a:gridCol w="1744593">
                  <a:extLst>
                    <a:ext uri="{9D8B030D-6E8A-4147-A177-3AD203B41FA5}">
                      <a16:colId xmlns:a16="http://schemas.microsoft.com/office/drawing/2014/main" val="3375701840"/>
                    </a:ext>
                  </a:extLst>
                </a:gridCol>
                <a:gridCol w="2335670">
                  <a:extLst>
                    <a:ext uri="{9D8B030D-6E8A-4147-A177-3AD203B41FA5}">
                      <a16:colId xmlns:a16="http://schemas.microsoft.com/office/drawing/2014/main" val="2690417105"/>
                    </a:ext>
                  </a:extLst>
                </a:gridCol>
              </a:tblGrid>
              <a:tr h="1008112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Self-aware (aware of the impact of our actions and behaviour upon others)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0" marR="5333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Grounded (Management not being seen as a symbol of status)</a:t>
                      </a:r>
                    </a:p>
                    <a:p>
                      <a:pPr marL="498475"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 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0" marR="5333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 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0" marR="5333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Calibri" panose="020F0502020204030204" pitchFamily="34" charset="0"/>
                        <a:buChar char="×"/>
                      </a:pPr>
                      <a:r>
                        <a:rPr lang="en-GB" sz="1050" dirty="0">
                          <a:effectLst/>
                        </a:rPr>
                        <a:t>Continues to act in a manner that is not appropriate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libri" panose="020F0502020204030204" pitchFamily="34" charset="0"/>
                        <a:buChar char="×"/>
                      </a:pPr>
                      <a:r>
                        <a:rPr lang="en-GB" sz="1050" dirty="0">
                          <a:effectLst/>
                        </a:rPr>
                        <a:t>Does not accept  feedback or constructive criticism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libri" panose="020F0502020204030204" pitchFamily="34" charset="0"/>
                        <a:buChar char="×"/>
                      </a:pPr>
                      <a:r>
                        <a:rPr lang="en-GB" sz="1050" dirty="0">
                          <a:effectLst/>
                        </a:rPr>
                        <a:t>A belief of being superior, or looking down at others not in the same position or status.  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330" marR="53330" marT="0" marB="0"/>
                </a:tc>
                <a:extLst>
                  <a:ext uri="{0D108BD9-81ED-4DB2-BD59-A6C34878D82A}">
                    <a16:rowId xmlns:a16="http://schemas.microsoft.com/office/drawing/2014/main" val="3126970143"/>
                  </a:ext>
                </a:extLst>
              </a:tr>
              <a:tr h="1728192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Treats all individuals with dignity and respect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Positive, polite and welcoming to others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We treat others how we wish to be treated ourselves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Poor behaviour is challenged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Negativity is challenged</a:t>
                      </a:r>
                    </a:p>
                    <a:p>
                      <a:pPr marL="498475"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  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0" marR="5333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Promotes fairness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All individuals treated fairly, equally and with consistency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Inappropriate behaviour is addressed as it happens</a:t>
                      </a:r>
                    </a:p>
                    <a:p>
                      <a:pPr marL="269875"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 </a:t>
                      </a: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 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0" marR="5333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Ensure consistency throughout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Processes are in place to ensure that poor behaviour does not go unchallenged at any level</a:t>
                      </a: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 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0" marR="5333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Calibri" panose="020F0502020204030204" pitchFamily="34" charset="0"/>
                        <a:buChar char="×"/>
                      </a:pPr>
                      <a:r>
                        <a:rPr lang="en-GB" sz="1050" dirty="0">
                          <a:effectLst/>
                        </a:rPr>
                        <a:t>Unkindness –including all forms of dis-respect/ rudeness/ shouting or swearing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libri" panose="020F0502020204030204" pitchFamily="34" charset="0"/>
                        <a:buChar char="×"/>
                      </a:pPr>
                      <a:r>
                        <a:rPr lang="en-GB" sz="1050" dirty="0">
                          <a:effectLst/>
                        </a:rPr>
                        <a:t>Isolating, ignoring or not involving individuals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libri" panose="020F0502020204030204" pitchFamily="34" charset="0"/>
                        <a:buChar char="×"/>
                      </a:pPr>
                      <a:r>
                        <a:rPr lang="en-GB" sz="1050" dirty="0">
                          <a:effectLst/>
                        </a:rPr>
                        <a:t>Making people feel inferior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libri" panose="020F0502020204030204" pitchFamily="34" charset="0"/>
                        <a:buChar char="×"/>
                      </a:pPr>
                      <a:r>
                        <a:rPr lang="en-GB" sz="1050" dirty="0">
                          <a:effectLst/>
                        </a:rPr>
                        <a:t>Not treating others how we wish to be treated ourselves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libri" panose="020F0502020204030204" pitchFamily="34" charset="0"/>
                        <a:buChar char="×"/>
                      </a:pPr>
                      <a:r>
                        <a:rPr lang="en-GB" sz="1050" dirty="0">
                          <a:effectLst/>
                        </a:rPr>
                        <a:t>Poor behaviour is not challenged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libri" panose="020F0502020204030204" pitchFamily="34" charset="0"/>
                        <a:buChar char="×"/>
                      </a:pPr>
                      <a:r>
                        <a:rPr lang="en-GB" sz="1050" dirty="0">
                          <a:effectLst/>
                        </a:rPr>
                        <a:t>Reluctance to challenge for fear of upsetting</a:t>
                      </a: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 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0" marR="53330" marT="0" marB="0"/>
                </a:tc>
                <a:extLst>
                  <a:ext uri="{0D108BD9-81ED-4DB2-BD59-A6C34878D82A}">
                    <a16:rowId xmlns:a16="http://schemas.microsoft.com/office/drawing/2014/main" val="1420220751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Employees feel happy to be at work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Sense of enjoyment  and satisfaction in what we do </a:t>
                      </a:r>
                    </a:p>
                    <a:p>
                      <a:pPr marL="498475"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 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0" marR="5333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Promotes a positive working environment 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0" marR="5333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Inspires loyalty and commitment through their management style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0" marR="5333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Calibri" panose="020F0502020204030204" pitchFamily="34" charset="0"/>
                        <a:buChar char="×"/>
                      </a:pPr>
                      <a:r>
                        <a:rPr lang="en-GB" sz="1050" dirty="0">
                          <a:effectLst/>
                        </a:rPr>
                        <a:t>An environment is created which individuals do not feel happy to be a part of 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330" marR="53330" marT="0" marB="0"/>
                </a:tc>
                <a:extLst>
                  <a:ext uri="{0D108BD9-81ED-4DB2-BD59-A6C34878D82A}">
                    <a16:rowId xmlns:a16="http://schemas.microsoft.com/office/drawing/2014/main" val="2432415040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Employees engaged and demonstrate commitment to their role and the NDC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0" marR="5333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 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0" marR="5333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An integral part of the Council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 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0" marR="5333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Calibri" panose="020F0502020204030204" pitchFamily="34" charset="0"/>
                        <a:buChar char="×"/>
                      </a:pPr>
                      <a:r>
                        <a:rPr lang="en-GB" sz="1050" dirty="0">
                          <a:effectLst/>
                        </a:rPr>
                        <a:t>Disregard is demonstrated 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330" marR="53330" marT="0" marB="0"/>
                </a:tc>
                <a:extLst>
                  <a:ext uri="{0D108BD9-81ED-4DB2-BD59-A6C34878D82A}">
                    <a16:rowId xmlns:a16="http://schemas.microsoft.com/office/drawing/2014/main" val="41752534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6062550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860" y="298237"/>
            <a:ext cx="7772400" cy="466468"/>
          </a:xfrm>
        </p:spPr>
        <p:txBody>
          <a:bodyPr/>
          <a:lstStyle/>
          <a:p>
            <a:r>
              <a:rPr lang="en-GB" sz="2000" dirty="0" smtClean="0"/>
              <a:t>Integrity - Respect</a:t>
            </a:r>
            <a:endParaRPr lang="en-GB" sz="20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9583528"/>
              </p:ext>
            </p:extLst>
          </p:nvPr>
        </p:nvGraphicFramePr>
        <p:xfrm>
          <a:off x="707860" y="782968"/>
          <a:ext cx="7772400" cy="548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1993">
                  <a:extLst>
                    <a:ext uri="{9D8B030D-6E8A-4147-A177-3AD203B41FA5}">
                      <a16:colId xmlns:a16="http://schemas.microsoft.com/office/drawing/2014/main" val="4283488765"/>
                    </a:ext>
                  </a:extLst>
                </a:gridCol>
                <a:gridCol w="1820144">
                  <a:extLst>
                    <a:ext uri="{9D8B030D-6E8A-4147-A177-3AD203B41FA5}">
                      <a16:colId xmlns:a16="http://schemas.microsoft.com/office/drawing/2014/main" val="3687210827"/>
                    </a:ext>
                  </a:extLst>
                </a:gridCol>
                <a:gridCol w="1744593">
                  <a:extLst>
                    <a:ext uri="{9D8B030D-6E8A-4147-A177-3AD203B41FA5}">
                      <a16:colId xmlns:a16="http://schemas.microsoft.com/office/drawing/2014/main" val="2034876607"/>
                    </a:ext>
                  </a:extLst>
                </a:gridCol>
                <a:gridCol w="2335670">
                  <a:extLst>
                    <a:ext uri="{9D8B030D-6E8A-4147-A177-3AD203B41FA5}">
                      <a16:colId xmlns:a16="http://schemas.microsoft.com/office/drawing/2014/main" val="1781888582"/>
                    </a:ext>
                  </a:extLst>
                </a:gridCol>
              </a:tblGrid>
              <a:tr h="4857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POSITIVE BEHAVIOURS WE WOULD LIKE TO SEE FROM ALL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0" marR="5333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ADDITIONAL BEHAVIOURS FOR OUR SUPERVISORS AND MANAGERS  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0" marR="5333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ADDITIONAL BEHAVIOURS FOR OUR SENIOR MANAGEMENT TEAM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0" marR="5333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BEHAVIOURS WE DO NOT WISH TO SEE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0" marR="53330" marT="0" marB="0"/>
                </a:tc>
                <a:extLst>
                  <a:ext uri="{0D108BD9-81ED-4DB2-BD59-A6C34878D82A}">
                    <a16:rowId xmlns:a16="http://schemas.microsoft.com/office/drawing/2014/main" val="3516237491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244064"/>
              </p:ext>
            </p:extLst>
          </p:nvPr>
        </p:nvGraphicFramePr>
        <p:xfrm>
          <a:off x="707860" y="1331608"/>
          <a:ext cx="7772400" cy="5486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1993">
                  <a:extLst>
                    <a:ext uri="{9D8B030D-6E8A-4147-A177-3AD203B41FA5}">
                      <a16:colId xmlns:a16="http://schemas.microsoft.com/office/drawing/2014/main" val="2120910936"/>
                    </a:ext>
                  </a:extLst>
                </a:gridCol>
                <a:gridCol w="1820144">
                  <a:extLst>
                    <a:ext uri="{9D8B030D-6E8A-4147-A177-3AD203B41FA5}">
                      <a16:colId xmlns:a16="http://schemas.microsoft.com/office/drawing/2014/main" val="611673415"/>
                    </a:ext>
                  </a:extLst>
                </a:gridCol>
                <a:gridCol w="1744592">
                  <a:extLst>
                    <a:ext uri="{9D8B030D-6E8A-4147-A177-3AD203B41FA5}">
                      <a16:colId xmlns:a16="http://schemas.microsoft.com/office/drawing/2014/main" val="1444954140"/>
                    </a:ext>
                  </a:extLst>
                </a:gridCol>
                <a:gridCol w="2335671">
                  <a:extLst>
                    <a:ext uri="{9D8B030D-6E8A-4147-A177-3AD203B41FA5}">
                      <a16:colId xmlns:a16="http://schemas.microsoft.com/office/drawing/2014/main" val="1874455870"/>
                    </a:ext>
                  </a:extLst>
                </a:gridCol>
              </a:tblGrid>
              <a:tr h="1053149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900" dirty="0">
                          <a:effectLst/>
                        </a:rPr>
                        <a:t>Praise is given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900" dirty="0">
                          <a:effectLst/>
                        </a:rPr>
                        <a:t>We celebrate positive outcomes and our successes 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599" marR="37599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900" dirty="0">
                          <a:effectLst/>
                        </a:rPr>
                        <a:t>Ensures that team members know their worth and their importance to the team and the Council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900" dirty="0">
                          <a:effectLst/>
                        </a:rPr>
                        <a:t>Gives thanks when the team achieves well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900" dirty="0">
                          <a:effectLst/>
                        </a:rPr>
                        <a:t>Celebrate our successes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599" marR="37599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900" dirty="0">
                          <a:effectLst/>
                        </a:rPr>
                        <a:t>Celebrates the success of NDC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900" dirty="0">
                          <a:effectLst/>
                        </a:rPr>
                        <a:t>Shares positive outcomes across the authority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900" dirty="0">
                          <a:effectLst/>
                        </a:rPr>
                        <a:t>Uses our success to drive our future 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599" marR="37599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Calibri" panose="020F0502020204030204" pitchFamily="34" charset="0"/>
                        <a:buChar char="×"/>
                      </a:pPr>
                      <a:r>
                        <a:rPr lang="en-GB" sz="900" dirty="0">
                          <a:effectLst/>
                        </a:rPr>
                        <a:t>Achievements not being recognised, praise not given, or not given to all members of the team.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libri" panose="020F0502020204030204" pitchFamily="34" charset="0"/>
                        <a:buChar char="×"/>
                      </a:pPr>
                      <a:r>
                        <a:rPr lang="en-GB" sz="900" dirty="0">
                          <a:effectLst/>
                        </a:rPr>
                        <a:t>Feedback is not provided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libri" panose="020F0502020204030204" pitchFamily="34" charset="0"/>
                        <a:buChar char="×"/>
                      </a:pPr>
                      <a:r>
                        <a:rPr lang="en-GB" sz="900" dirty="0">
                          <a:effectLst/>
                        </a:rPr>
                        <a:t>Success is not celebrated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libri" panose="020F0502020204030204" pitchFamily="34" charset="0"/>
                        <a:buChar char="×"/>
                      </a:pPr>
                      <a:r>
                        <a:rPr lang="en-GB" sz="900" dirty="0">
                          <a:effectLst/>
                        </a:rPr>
                        <a:t>Trust is not demonstrated </a:t>
                      </a: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599" marR="37599" marT="0" marB="0"/>
                </a:tc>
                <a:extLst>
                  <a:ext uri="{0D108BD9-81ED-4DB2-BD59-A6C34878D82A}">
                    <a16:rowId xmlns:a16="http://schemas.microsoft.com/office/drawing/2014/main" val="3637677809"/>
                  </a:ext>
                </a:extLst>
              </a:tr>
              <a:tr h="1053149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900" dirty="0">
                          <a:effectLst/>
                        </a:rPr>
                        <a:t>We admit when things haven’t worked well, take responsibility for our actions and move forward to improve things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900" dirty="0">
                          <a:effectLst/>
                        </a:rPr>
                        <a:t>Are able to put the past behind us learn lessons and move on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599" marR="37599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900" dirty="0">
                          <a:effectLst/>
                        </a:rPr>
                        <a:t>Demonstrates interest, support and dedication to all areas within their remit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900" dirty="0">
                          <a:effectLst/>
                        </a:rPr>
                        <a:t>Encourages positive change 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599" marR="37599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599" marR="37599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Calibri" panose="020F0502020204030204" pitchFamily="34" charset="0"/>
                        <a:buChar char="×"/>
                      </a:pPr>
                      <a:r>
                        <a:rPr lang="en-GB" sz="900" dirty="0">
                          <a:effectLst/>
                        </a:rPr>
                        <a:t>Passing the buck, blaming others, not taking responsibility for our own actions.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libri" panose="020F0502020204030204" pitchFamily="34" charset="0"/>
                        <a:buChar char="×"/>
                      </a:pPr>
                      <a:r>
                        <a:rPr lang="en-GB" sz="900" dirty="0">
                          <a:effectLst/>
                        </a:rPr>
                        <a:t>Not willing to put things behind us for the good of the team/ organisation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libri" panose="020F0502020204030204" pitchFamily="34" charset="0"/>
                        <a:buChar char="×"/>
                      </a:pPr>
                      <a:r>
                        <a:rPr lang="en-GB" sz="900" dirty="0">
                          <a:effectLst/>
                        </a:rPr>
                        <a:t>Unwilling to make improvements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libri" panose="020F0502020204030204" pitchFamily="34" charset="0"/>
                        <a:buChar char="×"/>
                      </a:pPr>
                      <a:r>
                        <a:rPr lang="en-GB" sz="900" dirty="0">
                          <a:effectLst/>
                        </a:rPr>
                        <a:t>Holding grudges </a:t>
                      </a: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599" marR="37599" marT="0" marB="0"/>
                </a:tc>
                <a:extLst>
                  <a:ext uri="{0D108BD9-81ED-4DB2-BD59-A6C34878D82A}">
                    <a16:rowId xmlns:a16="http://schemas.microsoft.com/office/drawing/2014/main" val="3702845890"/>
                  </a:ext>
                </a:extLst>
              </a:tr>
              <a:tr h="526574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900" dirty="0">
                          <a:effectLst/>
                        </a:rPr>
                        <a:t>We are kind and do not take others for granted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599" marR="37599" marT="0" marB="0"/>
                </a:tc>
                <a:tc>
                  <a:txBody>
                    <a:bodyPr/>
                    <a:lstStyle/>
                    <a:p>
                      <a:pPr marL="742950" lvl="1" indent="-28575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599" marR="37599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599" marR="37599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Calibri" panose="020F0502020204030204" pitchFamily="34" charset="0"/>
                        <a:buChar char="×"/>
                      </a:pPr>
                      <a:r>
                        <a:rPr lang="en-GB" sz="900" dirty="0">
                          <a:effectLst/>
                        </a:rPr>
                        <a:t>Assuming tasks can be carried out by others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libri" panose="020F0502020204030204" pitchFamily="34" charset="0"/>
                        <a:buChar char="×"/>
                      </a:pPr>
                      <a:r>
                        <a:rPr lang="en-GB" sz="900" dirty="0">
                          <a:effectLst/>
                        </a:rPr>
                        <a:t>Not playing our part </a:t>
                      </a: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599" marR="37599" marT="0" marB="0"/>
                </a:tc>
                <a:extLst>
                  <a:ext uri="{0D108BD9-81ED-4DB2-BD59-A6C34878D82A}">
                    <a16:rowId xmlns:a16="http://schemas.microsoft.com/office/drawing/2014/main" val="2187032688"/>
                  </a:ext>
                </a:extLst>
              </a:tr>
              <a:tr h="394931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900" dirty="0">
                          <a:effectLst/>
                        </a:rPr>
                        <a:t>Open and honest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599" marR="37599" marT="0" marB="0"/>
                </a:tc>
                <a:tc>
                  <a:txBody>
                    <a:bodyPr/>
                    <a:lstStyle/>
                    <a:p>
                      <a:pPr marL="742950" lvl="1" indent="-28575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599" marR="37599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599" marR="37599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Calibri" panose="020F0502020204030204" pitchFamily="34" charset="0"/>
                        <a:buChar char="×"/>
                      </a:pPr>
                      <a:r>
                        <a:rPr lang="en-GB" sz="900" dirty="0">
                          <a:effectLst/>
                        </a:rPr>
                        <a:t>Not being honest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libri" panose="020F0502020204030204" pitchFamily="34" charset="0"/>
                        <a:buChar char="×"/>
                      </a:pPr>
                      <a:r>
                        <a:rPr lang="en-GB" sz="900" dirty="0">
                          <a:effectLst/>
                        </a:rPr>
                        <a:t>Intentions are not communicated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libri" panose="020F0502020204030204" pitchFamily="34" charset="0"/>
                        <a:buChar char="×"/>
                      </a:pPr>
                      <a:r>
                        <a:rPr lang="en-GB" sz="900" dirty="0">
                          <a:effectLst/>
                        </a:rPr>
                        <a:t>Lack of trust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599" marR="37599" marT="0" marB="0"/>
                </a:tc>
                <a:extLst>
                  <a:ext uri="{0D108BD9-81ED-4DB2-BD59-A6C34878D82A}">
                    <a16:rowId xmlns:a16="http://schemas.microsoft.com/office/drawing/2014/main" val="1484945196"/>
                  </a:ext>
                </a:extLst>
              </a:tr>
              <a:tr h="2237941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900" dirty="0">
                          <a:effectLst/>
                        </a:rPr>
                        <a:t>Demonstrate trust in others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599" marR="37599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900" dirty="0">
                          <a:effectLst/>
                        </a:rPr>
                        <a:t>Gives teams/ individuals the confidence and self-belief they need to perform </a:t>
                      </a:r>
                      <a:r>
                        <a:rPr lang="en-GB" sz="900" dirty="0" smtClean="0">
                          <a:effectLst/>
                        </a:rPr>
                        <a:t>effectively</a:t>
                      </a:r>
                      <a:endParaRPr lang="en-GB" sz="9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900" dirty="0">
                          <a:effectLst/>
                        </a:rPr>
                        <a:t>Provides trust in their team </a:t>
                      </a:r>
                      <a:r>
                        <a:rPr lang="en-GB" sz="900" dirty="0" smtClean="0">
                          <a:effectLst/>
                        </a:rPr>
                        <a:t> </a:t>
                      </a:r>
                      <a:r>
                        <a:rPr lang="en-GB" sz="900" dirty="0">
                          <a:effectLst/>
                        </a:rPr>
                        <a:t>(but helps where appropriate</a:t>
                      </a:r>
                      <a:r>
                        <a:rPr lang="en-GB" sz="900" dirty="0" smtClean="0">
                          <a:effectLst/>
                        </a:rPr>
                        <a:t>)</a:t>
                      </a:r>
                      <a:endParaRPr lang="en-GB" sz="9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900" dirty="0">
                          <a:effectLst/>
                        </a:rPr>
                        <a:t>Employees are empowered and trusted to make informed decisions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900" dirty="0">
                          <a:effectLst/>
                        </a:rPr>
                        <a:t>Encourages independent working and decision making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900" dirty="0">
                          <a:effectLst/>
                        </a:rPr>
                        <a:t>Individuals feel motivated and encouraged to do well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599" marR="3759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   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599" marR="37599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Calibri" panose="020F0502020204030204" pitchFamily="34" charset="0"/>
                        <a:buChar char="×"/>
                      </a:pPr>
                      <a:r>
                        <a:rPr lang="en-GB" sz="900" dirty="0">
                          <a:effectLst/>
                        </a:rPr>
                        <a:t>Micro-managing tasks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libri" panose="020F0502020204030204" pitchFamily="34" charset="0"/>
                        <a:buChar char="×"/>
                      </a:pPr>
                      <a:r>
                        <a:rPr lang="en-GB" sz="900" dirty="0">
                          <a:effectLst/>
                        </a:rPr>
                        <a:t>Not involving people in tasks, or sharing information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libri" panose="020F0502020204030204" pitchFamily="34" charset="0"/>
                        <a:buChar char="×"/>
                      </a:pPr>
                      <a:r>
                        <a:rPr lang="en-GB" sz="900" dirty="0">
                          <a:effectLst/>
                        </a:rPr>
                        <a:t>Over-checking work unnecessarily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libri" panose="020F0502020204030204" pitchFamily="34" charset="0"/>
                        <a:buChar char="×"/>
                      </a:pPr>
                      <a:r>
                        <a:rPr lang="en-GB" sz="900" dirty="0">
                          <a:effectLst/>
                        </a:rPr>
                        <a:t>Not delegating, or stretching teams – allowing growth and development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libri" panose="020F0502020204030204" pitchFamily="34" charset="0"/>
                        <a:buChar char="×"/>
                      </a:pPr>
                      <a:r>
                        <a:rPr lang="en-GB" sz="900" dirty="0">
                          <a:effectLst/>
                        </a:rPr>
                        <a:t>Not demonstrating confidence and belief in team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599" marR="37599" marT="0" marB="0"/>
                </a:tc>
                <a:extLst>
                  <a:ext uri="{0D108BD9-81ED-4DB2-BD59-A6C34878D82A}">
                    <a16:rowId xmlns:a16="http://schemas.microsoft.com/office/drawing/2014/main" val="20987722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5598714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000" dirty="0" smtClean="0"/>
              <a:t>Integrity - Respect</a:t>
            </a:r>
            <a:endParaRPr lang="en-GB" sz="20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7300119"/>
              </p:ext>
            </p:extLst>
          </p:nvPr>
        </p:nvGraphicFramePr>
        <p:xfrm>
          <a:off x="685800" y="1143000"/>
          <a:ext cx="7772400" cy="6112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1993">
                  <a:extLst>
                    <a:ext uri="{9D8B030D-6E8A-4147-A177-3AD203B41FA5}">
                      <a16:colId xmlns:a16="http://schemas.microsoft.com/office/drawing/2014/main" val="4283488765"/>
                    </a:ext>
                  </a:extLst>
                </a:gridCol>
                <a:gridCol w="1820144">
                  <a:extLst>
                    <a:ext uri="{9D8B030D-6E8A-4147-A177-3AD203B41FA5}">
                      <a16:colId xmlns:a16="http://schemas.microsoft.com/office/drawing/2014/main" val="3687210827"/>
                    </a:ext>
                  </a:extLst>
                </a:gridCol>
                <a:gridCol w="1744593">
                  <a:extLst>
                    <a:ext uri="{9D8B030D-6E8A-4147-A177-3AD203B41FA5}">
                      <a16:colId xmlns:a16="http://schemas.microsoft.com/office/drawing/2014/main" val="2034876607"/>
                    </a:ext>
                  </a:extLst>
                </a:gridCol>
                <a:gridCol w="2335670">
                  <a:extLst>
                    <a:ext uri="{9D8B030D-6E8A-4147-A177-3AD203B41FA5}">
                      <a16:colId xmlns:a16="http://schemas.microsoft.com/office/drawing/2014/main" val="1781888582"/>
                    </a:ext>
                  </a:extLst>
                </a:gridCol>
              </a:tblGrid>
              <a:tr h="6112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POSITIVE BEHAVIOURS WE WOULD LIKE TO SEE FROM ALL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0" marR="5333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ADDITIONAL BEHAVIOURS FOR OUR SUPERVISORS AND MANAGERS  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0" marR="5333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ADDITIONAL BEHAVIOURS FOR OUR SENIOR MANAGEMENT TEAM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0" marR="5333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BEHAVIOURS WE DO NOT WISH TO SEE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0" marR="53330" marT="0" marB="0"/>
                </a:tc>
                <a:extLst>
                  <a:ext uri="{0D108BD9-81ED-4DB2-BD59-A6C34878D82A}">
                    <a16:rowId xmlns:a16="http://schemas.microsoft.com/office/drawing/2014/main" val="3516237491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4412076"/>
              </p:ext>
            </p:extLst>
          </p:nvPr>
        </p:nvGraphicFramePr>
        <p:xfrm>
          <a:off x="685800" y="1742427"/>
          <a:ext cx="7772400" cy="14489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1993">
                  <a:extLst>
                    <a:ext uri="{9D8B030D-6E8A-4147-A177-3AD203B41FA5}">
                      <a16:colId xmlns:a16="http://schemas.microsoft.com/office/drawing/2014/main" val="250256496"/>
                    </a:ext>
                  </a:extLst>
                </a:gridCol>
                <a:gridCol w="1820144">
                  <a:extLst>
                    <a:ext uri="{9D8B030D-6E8A-4147-A177-3AD203B41FA5}">
                      <a16:colId xmlns:a16="http://schemas.microsoft.com/office/drawing/2014/main" val="107068561"/>
                    </a:ext>
                  </a:extLst>
                </a:gridCol>
                <a:gridCol w="1744593">
                  <a:extLst>
                    <a:ext uri="{9D8B030D-6E8A-4147-A177-3AD203B41FA5}">
                      <a16:colId xmlns:a16="http://schemas.microsoft.com/office/drawing/2014/main" val="2153656485"/>
                    </a:ext>
                  </a:extLst>
                </a:gridCol>
                <a:gridCol w="2335670">
                  <a:extLst>
                    <a:ext uri="{9D8B030D-6E8A-4147-A177-3AD203B41FA5}">
                      <a16:colId xmlns:a16="http://schemas.microsoft.com/office/drawing/2014/main" val="2848255592"/>
                    </a:ext>
                  </a:extLst>
                </a:gridCol>
              </a:tblGrid>
              <a:tr h="807328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We are hardworking – we  take ownership and get the job done to the best of our ability</a:t>
                      </a:r>
                    </a:p>
                    <a:p>
                      <a:pPr marL="498475"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 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0" marR="5333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 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0" marR="5333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Goes over and above </a:t>
                      </a: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 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0" marR="5333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Calibri" panose="020F0502020204030204" pitchFamily="34" charset="0"/>
                        <a:buChar char="×"/>
                      </a:pPr>
                      <a:r>
                        <a:rPr lang="en-GB" sz="1050" dirty="0">
                          <a:effectLst/>
                        </a:rPr>
                        <a:t>Complacency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libri" panose="020F0502020204030204" pitchFamily="34" charset="0"/>
                        <a:buChar char="×"/>
                      </a:pPr>
                      <a:r>
                        <a:rPr lang="en-GB" sz="1050" dirty="0">
                          <a:effectLst/>
                        </a:rPr>
                        <a:t>Disregard for the role</a:t>
                      </a: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 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0" marR="53330" marT="0" marB="0"/>
                </a:tc>
                <a:extLst>
                  <a:ext uri="{0D108BD9-81ED-4DB2-BD59-A6C34878D82A}">
                    <a16:rowId xmlns:a16="http://schemas.microsoft.com/office/drawing/2014/main" val="2720791804"/>
                  </a:ext>
                </a:extLst>
              </a:tr>
              <a:tr h="488816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Make NDC an organisation we are proud to work for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0" marR="5333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 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0" marR="5333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 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0" marR="5333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Calibri" panose="020F0502020204030204" pitchFamily="34" charset="0"/>
                        <a:buChar char="×"/>
                      </a:pPr>
                      <a:r>
                        <a:rPr lang="en-GB" sz="1050" dirty="0">
                          <a:effectLst/>
                        </a:rPr>
                        <a:t>Behaviours not representing organisational values and behaviour framework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330" marR="53330" marT="0" marB="0"/>
                </a:tc>
                <a:extLst>
                  <a:ext uri="{0D108BD9-81ED-4DB2-BD59-A6C34878D82A}">
                    <a16:rowId xmlns:a16="http://schemas.microsoft.com/office/drawing/2014/main" val="3753580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0592438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804" y="332656"/>
            <a:ext cx="7772400" cy="504056"/>
          </a:xfrm>
        </p:spPr>
        <p:txBody>
          <a:bodyPr/>
          <a:lstStyle/>
          <a:p>
            <a:r>
              <a:rPr lang="en-GB" sz="2000" dirty="0" smtClean="0"/>
              <a:t>Collaborative – Working Together</a:t>
            </a:r>
            <a:endParaRPr lang="en-GB" sz="20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7572445"/>
              </p:ext>
            </p:extLst>
          </p:nvPr>
        </p:nvGraphicFramePr>
        <p:xfrm>
          <a:off x="467544" y="836712"/>
          <a:ext cx="8280919" cy="40690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4216">
                  <a:extLst>
                    <a:ext uri="{9D8B030D-6E8A-4147-A177-3AD203B41FA5}">
                      <a16:colId xmlns:a16="http://schemas.microsoft.com/office/drawing/2014/main" val="2459772835"/>
                    </a:ext>
                  </a:extLst>
                </a:gridCol>
                <a:gridCol w="2160468">
                  <a:extLst>
                    <a:ext uri="{9D8B030D-6E8A-4147-A177-3AD203B41FA5}">
                      <a16:colId xmlns:a16="http://schemas.microsoft.com/office/drawing/2014/main" val="2529953142"/>
                    </a:ext>
                  </a:extLst>
                </a:gridCol>
                <a:gridCol w="1715634">
                  <a:extLst>
                    <a:ext uri="{9D8B030D-6E8A-4147-A177-3AD203B41FA5}">
                      <a16:colId xmlns:a16="http://schemas.microsoft.com/office/drawing/2014/main" val="1064982047"/>
                    </a:ext>
                  </a:extLst>
                </a:gridCol>
                <a:gridCol w="2460601">
                  <a:extLst>
                    <a:ext uri="{9D8B030D-6E8A-4147-A177-3AD203B41FA5}">
                      <a16:colId xmlns:a16="http://schemas.microsoft.com/office/drawing/2014/main" val="710075956"/>
                    </a:ext>
                  </a:extLst>
                </a:gridCol>
              </a:tblGrid>
              <a:tr h="372398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POSITIVE BEHAVIOURS WE WOULD LIKE TO SEE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68" marR="31868" marT="0" marB="0"/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ADDITIONAL BEHAVIOURS FOR OUR SUPERVISORS AND MANAGERS  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68" marR="31868" marT="0" marB="0"/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ADDITIONAL BEHAVIOURS FOR OUR SENIOR MANAGEMENT TEAM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68" marR="31868" marT="0" marB="0"/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BEHAVIOURS WE DO NOT WISH TO SEE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68" marR="31868" marT="0" marB="0"/>
                </a:tc>
                <a:extLst>
                  <a:ext uri="{0D108BD9-81ED-4DB2-BD59-A6C34878D82A}">
                    <a16:rowId xmlns:a16="http://schemas.microsoft.com/office/drawing/2014/main" val="262853692"/>
                  </a:ext>
                </a:extLst>
              </a:tr>
              <a:tr h="1008577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We work well together across, teams, departments and across the Council</a:t>
                      </a: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 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Teams support each other</a:t>
                      </a: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 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We have a collective vision</a:t>
                      </a: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 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68" marR="31868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Encourages and supports good communication and positive relationships between teams 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68" marR="31868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Encourages proactive communication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Looks for ways in which Services can work together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Provides the right structure, resources and direction for teams to be effective</a:t>
                      </a:r>
                    </a:p>
                    <a:p>
                      <a:pPr marL="914400"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 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68" marR="31868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Calibri" panose="020F0502020204030204" pitchFamily="34" charset="0"/>
                        <a:buChar char="×"/>
                      </a:pPr>
                      <a:r>
                        <a:rPr lang="en-GB" sz="1050" dirty="0">
                          <a:effectLst/>
                        </a:rPr>
                        <a:t>Teams not communicating and working together in a positive way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libri" panose="020F0502020204030204" pitchFamily="34" charset="0"/>
                        <a:buChar char="×"/>
                      </a:pPr>
                      <a:r>
                        <a:rPr lang="en-GB" sz="1050" dirty="0">
                          <a:effectLst/>
                        </a:rPr>
                        <a:t>Teams not sharing information and working efficiently together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libri" panose="020F0502020204030204" pitchFamily="34" charset="0"/>
                        <a:buChar char="×"/>
                      </a:pPr>
                      <a:r>
                        <a:rPr lang="en-GB" sz="1050" dirty="0">
                          <a:effectLst/>
                        </a:rPr>
                        <a:t>Unsupportive of each other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libri" panose="020F0502020204030204" pitchFamily="34" charset="0"/>
                        <a:buChar char="×"/>
                      </a:pPr>
                      <a:r>
                        <a:rPr lang="en-GB" sz="1050" dirty="0">
                          <a:effectLst/>
                        </a:rPr>
                        <a:t>Working independently and not for the wider good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libri" panose="020F0502020204030204" pitchFamily="34" charset="0"/>
                        <a:buChar char="×"/>
                      </a:pPr>
                      <a:r>
                        <a:rPr lang="en-GB" sz="1050" dirty="0">
                          <a:effectLst/>
                        </a:rPr>
                        <a:t>Unappreciative of the skills of others and how we can complement each other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68" marR="31868" marT="0" marB="0"/>
                </a:tc>
                <a:extLst>
                  <a:ext uri="{0D108BD9-81ED-4DB2-BD59-A6C34878D82A}">
                    <a16:rowId xmlns:a16="http://schemas.microsoft.com/office/drawing/2014/main" val="3011528408"/>
                  </a:ext>
                </a:extLst>
              </a:tr>
              <a:tr h="930994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We are timely and attend scheduled meetings and events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Reply to messages, phone calls and emails in a timely manner, because we recognise the importance of working together</a:t>
                      </a: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 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68" marR="31868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Ensures team meetings take place regularly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Ensures their attendance at team meetings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Corporate messages are communicated clearly to teams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Issues are tackled in a timely manner for the benefit of the team and the service</a:t>
                      </a: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 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68" marR="31868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Staff briefings and corporate messages are cascaded 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68" marR="31868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Calibri" panose="020F0502020204030204" pitchFamily="34" charset="0"/>
                        <a:buChar char="×"/>
                      </a:pPr>
                      <a:r>
                        <a:rPr lang="en-GB" sz="1050" dirty="0">
                          <a:effectLst/>
                        </a:rPr>
                        <a:t>Turning up late to meetings or not attending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libri" panose="020F0502020204030204" pitchFamily="34" charset="0"/>
                        <a:buChar char="×"/>
                      </a:pPr>
                      <a:r>
                        <a:rPr lang="en-GB" sz="1050" dirty="0">
                          <a:effectLst/>
                        </a:rPr>
                        <a:t>Showing dis-regard or dis-interest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libri" panose="020F0502020204030204" pitchFamily="34" charset="0"/>
                        <a:buChar char="×"/>
                      </a:pPr>
                      <a:r>
                        <a:rPr lang="en-GB" sz="1050" dirty="0">
                          <a:effectLst/>
                        </a:rPr>
                        <a:t>Not replying to individuals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libri" panose="020F0502020204030204" pitchFamily="34" charset="0"/>
                        <a:buChar char="×"/>
                      </a:pPr>
                      <a:r>
                        <a:rPr lang="en-GB" sz="1050" dirty="0">
                          <a:effectLst/>
                        </a:rPr>
                        <a:t>Delaying responses 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68" marR="31868" marT="0" marB="0"/>
                </a:tc>
                <a:extLst>
                  <a:ext uri="{0D108BD9-81ED-4DB2-BD59-A6C34878D82A}">
                    <a16:rowId xmlns:a16="http://schemas.microsoft.com/office/drawing/2014/main" val="3097590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4148686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804" y="332656"/>
            <a:ext cx="7772400" cy="504056"/>
          </a:xfrm>
        </p:spPr>
        <p:txBody>
          <a:bodyPr/>
          <a:lstStyle/>
          <a:p>
            <a:r>
              <a:rPr lang="en-GB" sz="2000" dirty="0" smtClean="0"/>
              <a:t>Collaborative – Working Together</a:t>
            </a:r>
            <a:endParaRPr lang="en-GB" sz="20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5124047"/>
              </p:ext>
            </p:extLst>
          </p:nvPr>
        </p:nvGraphicFramePr>
        <p:xfrm>
          <a:off x="467544" y="836712"/>
          <a:ext cx="8280919" cy="41986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1859">
                  <a:extLst>
                    <a:ext uri="{9D8B030D-6E8A-4147-A177-3AD203B41FA5}">
                      <a16:colId xmlns:a16="http://schemas.microsoft.com/office/drawing/2014/main" val="2459772835"/>
                    </a:ext>
                  </a:extLst>
                </a:gridCol>
                <a:gridCol w="2162825">
                  <a:extLst>
                    <a:ext uri="{9D8B030D-6E8A-4147-A177-3AD203B41FA5}">
                      <a16:colId xmlns:a16="http://schemas.microsoft.com/office/drawing/2014/main" val="2529953142"/>
                    </a:ext>
                  </a:extLst>
                </a:gridCol>
                <a:gridCol w="1715634">
                  <a:extLst>
                    <a:ext uri="{9D8B030D-6E8A-4147-A177-3AD203B41FA5}">
                      <a16:colId xmlns:a16="http://schemas.microsoft.com/office/drawing/2014/main" val="1064982047"/>
                    </a:ext>
                  </a:extLst>
                </a:gridCol>
                <a:gridCol w="2460601">
                  <a:extLst>
                    <a:ext uri="{9D8B030D-6E8A-4147-A177-3AD203B41FA5}">
                      <a16:colId xmlns:a16="http://schemas.microsoft.com/office/drawing/2014/main" val="710075956"/>
                    </a:ext>
                  </a:extLst>
                </a:gridCol>
              </a:tblGrid>
              <a:tr h="372398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POSITIVE BEHAVIOURS WE WOULD LIKE TO SEE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68" marR="31868" marT="0" marB="0"/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ADDITIONAL BEHAVIOURS FOR OUR SUPERVISORS AND MANAGERS  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68" marR="31868" marT="0" marB="0"/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ADDITIONAL BEHAVIOURS FOR OUR SENIOR MANAGEMENT TEAM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68" marR="31868" marT="0" marB="0"/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BEHAVIOURS WE DO NOT WISH TO SEE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68" marR="31868" marT="0" marB="0"/>
                </a:tc>
                <a:extLst>
                  <a:ext uri="{0D108BD9-81ED-4DB2-BD59-A6C34878D82A}">
                    <a16:rowId xmlns:a16="http://schemas.microsoft.com/office/drawing/2014/main" val="262853692"/>
                  </a:ext>
                </a:extLst>
              </a:tr>
              <a:tr h="837895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Listen to other people’s views, involve and learn from others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Value the time and opinion of others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Encourage feedback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 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68" marR="31868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Feedback and ideas are listened to considered and acted upon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Individuals are able to give feedback and make suggestions or challenge without fear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Always ready to listen and talk ideas through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68" marR="31868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All voices are heard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Encourages ideas and innovation</a:t>
                      </a: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 </a:t>
                      </a: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 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68" marR="31868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Calibri" panose="020F0502020204030204" pitchFamily="34" charset="0"/>
                        <a:buChar char="×"/>
                      </a:pPr>
                      <a:r>
                        <a:rPr lang="en-GB" sz="1050" dirty="0">
                          <a:effectLst/>
                        </a:rPr>
                        <a:t>Individuals, ideas or opinions are not listened to or considered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libri" panose="020F0502020204030204" pitchFamily="34" charset="0"/>
                        <a:buChar char="×"/>
                      </a:pPr>
                      <a:r>
                        <a:rPr lang="en-GB" sz="1050" dirty="0">
                          <a:effectLst/>
                        </a:rPr>
                        <a:t>Ungrateful for the time and advice that has been shared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libri" panose="020F0502020204030204" pitchFamily="34" charset="0"/>
                        <a:buChar char="×"/>
                      </a:pPr>
                      <a:r>
                        <a:rPr lang="en-GB" sz="1050" dirty="0">
                          <a:effectLst/>
                        </a:rPr>
                        <a:t>Treating individuals less favourably because they have provided feedback. Seeing someone as a trouble maker who is unhappy</a:t>
                      </a: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 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68" marR="31868" marT="0" marB="0"/>
                </a:tc>
                <a:extLst>
                  <a:ext uri="{0D108BD9-81ED-4DB2-BD59-A6C34878D82A}">
                    <a16:rowId xmlns:a16="http://schemas.microsoft.com/office/drawing/2014/main" val="1234712769"/>
                  </a:ext>
                </a:extLst>
              </a:tr>
              <a:tr h="465497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Individuals are willing to share, pool knowledge, skills and expertise to assist colleagues</a:t>
                      </a: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 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68" marR="31868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 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68" marR="31868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 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68" marR="31868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Calibri" panose="020F0502020204030204" pitchFamily="34" charset="0"/>
                        <a:buChar char="×"/>
                      </a:pPr>
                      <a:r>
                        <a:rPr lang="en-GB" sz="1050" dirty="0">
                          <a:effectLst/>
                        </a:rPr>
                        <a:t>Withholding or not sharing information or skills, ‘knowledge is power’.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libri" panose="020F0502020204030204" pitchFamily="34" charset="0"/>
                        <a:buChar char="×"/>
                      </a:pPr>
                      <a:r>
                        <a:rPr lang="en-GB" sz="1050" dirty="0">
                          <a:effectLst/>
                        </a:rPr>
                        <a:t>Unwilling to assist others 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68" marR="31868" marT="0" marB="0"/>
                </a:tc>
                <a:extLst>
                  <a:ext uri="{0D108BD9-81ED-4DB2-BD59-A6C34878D82A}">
                    <a16:rowId xmlns:a16="http://schemas.microsoft.com/office/drawing/2014/main" val="309067549"/>
                  </a:ext>
                </a:extLst>
              </a:tr>
              <a:tr h="279298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We draw upon our skills to offer the best possible service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68" marR="31868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 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68" marR="31868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 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68" marR="31868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Calibri" panose="020F0502020204030204" pitchFamily="34" charset="0"/>
                        <a:buChar char="×"/>
                      </a:pPr>
                      <a:r>
                        <a:rPr lang="en-GB" sz="1050" dirty="0">
                          <a:effectLst/>
                        </a:rPr>
                        <a:t>Not utilising skill sets available.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libri" panose="020F0502020204030204" pitchFamily="34" charset="0"/>
                        <a:buChar char="×"/>
                      </a:pPr>
                      <a:r>
                        <a:rPr lang="en-GB" sz="1050" dirty="0">
                          <a:effectLst/>
                        </a:rPr>
                        <a:t>Micro-managing tasks and not empowering others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68" marR="31868" marT="0" marB="0"/>
                </a:tc>
                <a:extLst>
                  <a:ext uri="{0D108BD9-81ED-4DB2-BD59-A6C34878D82A}">
                    <a16:rowId xmlns:a16="http://schemas.microsoft.com/office/drawing/2014/main" val="256648029"/>
                  </a:ext>
                </a:extLst>
              </a:tr>
              <a:tr h="300525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00" dirty="0">
                          <a:effectLst/>
                        </a:rPr>
                        <a:t>Maintain a resilient, nimble and flexible workforce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68" marR="31868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00" dirty="0">
                          <a:effectLst/>
                        </a:rPr>
                        <a:t>Provide skills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00" dirty="0">
                          <a:effectLst/>
                        </a:rPr>
                        <a:t>Allow flexibility in the workforce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68" marR="31868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00" dirty="0">
                          <a:effectLst/>
                        </a:rPr>
                        <a:t>Allow for and encourage transferable skills within the workplace 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68" marR="31868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Calibri" panose="020F0502020204030204" pitchFamily="34" charset="0"/>
                        <a:buChar char="×"/>
                      </a:pPr>
                      <a:r>
                        <a:rPr lang="en-GB" sz="1000" dirty="0">
                          <a:effectLst/>
                        </a:rPr>
                        <a:t>Lack of flexibility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libri" panose="020F0502020204030204" pitchFamily="34" charset="0"/>
                        <a:buChar char="×"/>
                      </a:pPr>
                      <a:r>
                        <a:rPr lang="en-GB" sz="1000" dirty="0">
                          <a:effectLst/>
                        </a:rPr>
                        <a:t>Unwillingness to try something new or to accept change 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68" marR="31868" marT="0" marB="0"/>
                </a:tc>
                <a:extLst>
                  <a:ext uri="{0D108BD9-81ED-4DB2-BD59-A6C34878D82A}">
                    <a16:rowId xmlns:a16="http://schemas.microsoft.com/office/drawing/2014/main" val="30080755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6840626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000" dirty="0" smtClean="0"/>
              <a:t>Achieve Results – Progressive/Adaptable/Flexible/Progressive</a:t>
            </a:r>
            <a:endParaRPr lang="en-GB" sz="20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4769219"/>
              </p:ext>
            </p:extLst>
          </p:nvPr>
        </p:nvGraphicFramePr>
        <p:xfrm>
          <a:off x="685800" y="1268760"/>
          <a:ext cx="7772401" cy="41044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04224">
                  <a:extLst>
                    <a:ext uri="{9D8B030D-6E8A-4147-A177-3AD203B41FA5}">
                      <a16:colId xmlns:a16="http://schemas.microsoft.com/office/drawing/2014/main" val="1301394198"/>
                    </a:ext>
                  </a:extLst>
                </a:gridCol>
                <a:gridCol w="1919228">
                  <a:extLst>
                    <a:ext uri="{9D8B030D-6E8A-4147-A177-3AD203B41FA5}">
                      <a16:colId xmlns:a16="http://schemas.microsoft.com/office/drawing/2014/main" val="2067295146"/>
                    </a:ext>
                  </a:extLst>
                </a:gridCol>
                <a:gridCol w="1919228">
                  <a:extLst>
                    <a:ext uri="{9D8B030D-6E8A-4147-A177-3AD203B41FA5}">
                      <a16:colId xmlns:a16="http://schemas.microsoft.com/office/drawing/2014/main" val="3750739188"/>
                    </a:ext>
                  </a:extLst>
                </a:gridCol>
                <a:gridCol w="1929721">
                  <a:extLst>
                    <a:ext uri="{9D8B030D-6E8A-4147-A177-3AD203B41FA5}">
                      <a16:colId xmlns:a16="http://schemas.microsoft.com/office/drawing/2014/main" val="1444768331"/>
                    </a:ext>
                  </a:extLst>
                </a:gridCol>
              </a:tblGrid>
              <a:tr h="5130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POSITIVE BEHAVIOURS WE WOULD LIKE TO SEE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664" marR="566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ADDITIONAL BEHAVIOURS FOR OUR SUPERVISORS AND MANAGERS  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664" marR="566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ADDITIONAL BEHAVIOURS FOR OUR SENIOR MANAGEMENT TEAM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664" marR="566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BEHAVIOURS WE DO NOT WISH TO SEE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664" marR="56664" marT="0" marB="0"/>
                </a:tc>
                <a:extLst>
                  <a:ext uri="{0D108BD9-81ED-4DB2-BD59-A6C34878D82A}">
                    <a16:rowId xmlns:a16="http://schemas.microsoft.com/office/drawing/2014/main" val="1213082607"/>
                  </a:ext>
                </a:extLst>
              </a:tr>
              <a:tr h="684076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Aim High!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Are driven to achieve positive results/improvements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664" marR="56664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 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664" marR="56664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 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664" marR="56664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Calibri" panose="020F0502020204030204" pitchFamily="34" charset="0"/>
                        <a:buChar char="×"/>
                      </a:pPr>
                      <a:r>
                        <a:rPr lang="en-GB" sz="1050" dirty="0">
                          <a:effectLst/>
                        </a:rPr>
                        <a:t>Unwillingness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64" marR="56664" marT="0" marB="0"/>
                </a:tc>
                <a:extLst>
                  <a:ext uri="{0D108BD9-81ED-4DB2-BD59-A6C34878D82A}">
                    <a16:rowId xmlns:a16="http://schemas.microsoft.com/office/drawing/2014/main" val="2835047718"/>
                  </a:ext>
                </a:extLst>
              </a:tr>
              <a:tr h="171019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We are proactive- we have a clear understanding of our aims &amp; objectives and how to achieve them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Teams understand the role they play in delivering the corporate objectives  </a:t>
                      </a: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 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664" marR="56664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Provides the right structure, resources and direction for teams to be effective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Provides guidance where necessary so teams understand where their role fits into the corporate objectives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Performance focussed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664" marR="56664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Communicates Corporate plan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Sets direction – Strategic thinking/courage 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664" marR="56664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Calibri" panose="020F0502020204030204" pitchFamily="34" charset="0"/>
                        <a:buChar char="×"/>
                      </a:pPr>
                      <a:r>
                        <a:rPr lang="en-GB" sz="1050" dirty="0">
                          <a:effectLst/>
                        </a:rPr>
                        <a:t>Employees are unaware of what they can do to contribute to Corporate aims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libri" panose="020F0502020204030204" pitchFamily="34" charset="0"/>
                        <a:buChar char="×"/>
                      </a:pPr>
                      <a:r>
                        <a:rPr lang="en-GB" sz="1050" dirty="0">
                          <a:effectLst/>
                        </a:rPr>
                        <a:t>Communication is not cascaded </a:t>
                      </a: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 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664" marR="56664" marT="0" marB="0"/>
                </a:tc>
                <a:extLst>
                  <a:ext uri="{0D108BD9-81ED-4DB2-BD59-A6C34878D82A}">
                    <a16:rowId xmlns:a16="http://schemas.microsoft.com/office/drawing/2014/main" val="3293247352"/>
                  </a:ext>
                </a:extLst>
              </a:tr>
              <a:tr h="1197133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We are professional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We take ownership of our role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We commit to plans and deliver what we say we will do</a:t>
                      </a: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 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664" marR="56664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Represents the department and maintains responsibility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Capable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Knowledgeable</a:t>
                      </a: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 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664" marR="56664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 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664" marR="56664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Calibri" panose="020F0502020204030204" pitchFamily="34" charset="0"/>
                        <a:buChar char="×"/>
                      </a:pPr>
                      <a:r>
                        <a:rPr lang="en-GB" sz="1050" dirty="0">
                          <a:effectLst/>
                        </a:rPr>
                        <a:t>Not taking responsibility for our actions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libri" panose="020F0502020204030204" pitchFamily="34" charset="0"/>
                        <a:buChar char="×"/>
                      </a:pPr>
                      <a:r>
                        <a:rPr lang="en-GB" sz="1050" dirty="0">
                          <a:effectLst/>
                        </a:rPr>
                        <a:t>Not maintaining the requirements of the role</a:t>
                      </a: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 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664" marR="56664" marT="0" marB="0"/>
                </a:tc>
                <a:extLst>
                  <a:ext uri="{0D108BD9-81ED-4DB2-BD59-A6C34878D82A}">
                    <a16:rowId xmlns:a16="http://schemas.microsoft.com/office/drawing/2014/main" val="11807137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3608049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000" dirty="0" smtClean="0"/>
              <a:t>Achieve Results – Progressive/Adaptable/Flexible/Progressive</a:t>
            </a:r>
            <a:endParaRPr lang="en-GB" sz="20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0670818"/>
              </p:ext>
            </p:extLst>
          </p:nvPr>
        </p:nvGraphicFramePr>
        <p:xfrm>
          <a:off x="651370" y="1144495"/>
          <a:ext cx="7772401" cy="5130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04224">
                  <a:extLst>
                    <a:ext uri="{9D8B030D-6E8A-4147-A177-3AD203B41FA5}">
                      <a16:colId xmlns:a16="http://schemas.microsoft.com/office/drawing/2014/main" val="1301394198"/>
                    </a:ext>
                  </a:extLst>
                </a:gridCol>
                <a:gridCol w="1919228">
                  <a:extLst>
                    <a:ext uri="{9D8B030D-6E8A-4147-A177-3AD203B41FA5}">
                      <a16:colId xmlns:a16="http://schemas.microsoft.com/office/drawing/2014/main" val="2067295146"/>
                    </a:ext>
                  </a:extLst>
                </a:gridCol>
                <a:gridCol w="1919228">
                  <a:extLst>
                    <a:ext uri="{9D8B030D-6E8A-4147-A177-3AD203B41FA5}">
                      <a16:colId xmlns:a16="http://schemas.microsoft.com/office/drawing/2014/main" val="3750739188"/>
                    </a:ext>
                  </a:extLst>
                </a:gridCol>
                <a:gridCol w="1929721">
                  <a:extLst>
                    <a:ext uri="{9D8B030D-6E8A-4147-A177-3AD203B41FA5}">
                      <a16:colId xmlns:a16="http://schemas.microsoft.com/office/drawing/2014/main" val="1444768331"/>
                    </a:ext>
                  </a:extLst>
                </a:gridCol>
              </a:tblGrid>
              <a:tr h="5130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POSITIVE BEHAVIOURS WE WOULD LIKE TO SEE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664" marR="566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ADDITIONAL BEHAVIOURS FOR OUR SUPERVISORS AND MANAGERS  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664" marR="566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ADDITIONAL BEHAVIOURS FOR OUR SENIOR MANAGEMENT TEAM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664" marR="566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BEHAVIOURS WE DO NOT WISH TO SEE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664" marR="56664" marT="0" marB="0"/>
                </a:tc>
                <a:extLst>
                  <a:ext uri="{0D108BD9-81ED-4DB2-BD59-A6C34878D82A}">
                    <a16:rowId xmlns:a16="http://schemas.microsoft.com/office/drawing/2014/main" val="1213082607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0465461"/>
              </p:ext>
            </p:extLst>
          </p:nvPr>
        </p:nvGraphicFramePr>
        <p:xfrm>
          <a:off x="631470" y="1657552"/>
          <a:ext cx="7792300" cy="38404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09356">
                  <a:extLst>
                    <a:ext uri="{9D8B030D-6E8A-4147-A177-3AD203B41FA5}">
                      <a16:colId xmlns:a16="http://schemas.microsoft.com/office/drawing/2014/main" val="2114779118"/>
                    </a:ext>
                  </a:extLst>
                </a:gridCol>
                <a:gridCol w="1924141">
                  <a:extLst>
                    <a:ext uri="{9D8B030D-6E8A-4147-A177-3AD203B41FA5}">
                      <a16:colId xmlns:a16="http://schemas.microsoft.com/office/drawing/2014/main" val="3962495304"/>
                    </a:ext>
                  </a:extLst>
                </a:gridCol>
                <a:gridCol w="1924141">
                  <a:extLst>
                    <a:ext uri="{9D8B030D-6E8A-4147-A177-3AD203B41FA5}">
                      <a16:colId xmlns:a16="http://schemas.microsoft.com/office/drawing/2014/main" val="1631519444"/>
                    </a:ext>
                  </a:extLst>
                </a:gridCol>
                <a:gridCol w="1934662">
                  <a:extLst>
                    <a:ext uri="{9D8B030D-6E8A-4147-A177-3AD203B41FA5}">
                      <a16:colId xmlns:a16="http://schemas.microsoft.com/office/drawing/2014/main" val="680937633"/>
                    </a:ext>
                  </a:extLst>
                </a:gridCol>
              </a:tblGrid>
              <a:tr h="708837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We are Customer centric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Provide the best service we can for our teams, customers and residents of North Devon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Understands the importance of good customer service and keeping customers up dated</a:t>
                      </a: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 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227" marR="33227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 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227" marR="33227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 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227" marR="33227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Calibri" panose="020F0502020204030204" pitchFamily="34" charset="0"/>
                        <a:buChar char="×"/>
                      </a:pPr>
                      <a:r>
                        <a:rPr lang="en-GB" sz="1050" dirty="0">
                          <a:effectLst/>
                        </a:rPr>
                        <a:t>Service provision is not prioritised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libri" panose="020F0502020204030204" pitchFamily="34" charset="0"/>
                        <a:buChar char="×"/>
                      </a:pPr>
                      <a:r>
                        <a:rPr lang="en-GB" sz="1050" dirty="0">
                          <a:effectLst/>
                        </a:rPr>
                        <a:t>Customers are not prioritised  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227" marR="33227" marT="0" marB="0"/>
                </a:tc>
                <a:extLst>
                  <a:ext uri="{0D108BD9-81ED-4DB2-BD59-A6C34878D82A}">
                    <a16:rowId xmlns:a16="http://schemas.microsoft.com/office/drawing/2014/main" val="3928804248"/>
                  </a:ext>
                </a:extLst>
              </a:tr>
              <a:tr h="974651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We are decisive, decisions are consistent and made for the best possible outcome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 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We actively seek information to  help us make better decisions </a:t>
                      </a: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 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Able to accept challenge and utilise constructive feedback to make positive changes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227" marR="33227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 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227" marR="33227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GB" sz="1050" dirty="0">
                          <a:effectLst/>
                        </a:rPr>
                        <a:t> 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227" marR="33227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Calibri" panose="020F0502020204030204" pitchFamily="34" charset="0"/>
                        <a:buChar char="×"/>
                      </a:pPr>
                      <a:r>
                        <a:rPr lang="en-GB" sz="1050" dirty="0">
                          <a:effectLst/>
                        </a:rPr>
                        <a:t>Decisions are not put off or swept under the carpet.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libri" panose="020F0502020204030204" pitchFamily="34" charset="0"/>
                        <a:buChar char="×"/>
                      </a:pPr>
                      <a:r>
                        <a:rPr lang="en-GB" sz="1050" dirty="0">
                          <a:effectLst/>
                        </a:rPr>
                        <a:t>Decisions not based on the relevant knowledge to aid decision making.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libri" panose="020F0502020204030204" pitchFamily="34" charset="0"/>
                        <a:buChar char="×"/>
                      </a:pPr>
                      <a:r>
                        <a:rPr lang="en-GB" sz="1050" dirty="0">
                          <a:effectLst/>
                        </a:rPr>
                        <a:t>Inconsistency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libri" panose="020F0502020204030204" pitchFamily="34" charset="0"/>
                        <a:buChar char="×"/>
                      </a:pPr>
                      <a:r>
                        <a:rPr lang="en-GB" sz="1050" dirty="0">
                          <a:effectLst/>
                        </a:rPr>
                        <a:t>Bias/ Unfairness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227" marR="33227" marT="0" marB="0"/>
                </a:tc>
                <a:extLst>
                  <a:ext uri="{0D108BD9-81ED-4DB2-BD59-A6C34878D82A}">
                    <a16:rowId xmlns:a16="http://schemas.microsoft.com/office/drawing/2014/main" val="36294921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3945841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DC PowerPoint templat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rgbClr val="006699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rgbClr val="006699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NDC PowerPoint template</Template>
  <TotalTime>221</TotalTime>
  <Words>2693</Words>
  <Application>Microsoft Office PowerPoint</Application>
  <PresentationFormat>On-screen Show (4:3)</PresentationFormat>
  <Paragraphs>470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Times New Roman</vt:lpstr>
      <vt:lpstr>Wingdings</vt:lpstr>
      <vt:lpstr>NDC PowerPoint template</vt:lpstr>
      <vt:lpstr>PowerPoint Presentation</vt:lpstr>
      <vt:lpstr>Integrity - Respect</vt:lpstr>
      <vt:lpstr>Integrity - Respect</vt:lpstr>
      <vt:lpstr>Integrity - Respect</vt:lpstr>
      <vt:lpstr>Integrity - Respect</vt:lpstr>
      <vt:lpstr>Collaborative – Working Together</vt:lpstr>
      <vt:lpstr>Collaborative – Working Together</vt:lpstr>
      <vt:lpstr>Achieve Results – Progressive/Adaptable/Flexible/Progressive</vt:lpstr>
      <vt:lpstr>Achieve Results – Progressive/Adaptable/Flexible/Progressive</vt:lpstr>
      <vt:lpstr>Achieve Results – Progressive/Adaptable/Flexible/Progressive</vt:lpstr>
      <vt:lpstr>Achieve Results – Progressive/Adaptable/Flexible/Progressive</vt:lpstr>
      <vt:lpstr>Achieve Results – Progressive/Adaptable/Flexible/Progressive</vt:lpstr>
      <vt:lpstr>Nurturing - Developing</vt:lpstr>
      <vt:lpstr>Curious</vt:lpstr>
    </vt:vector>
  </TitlesOfParts>
  <Company>North Devon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Chandler</dc:creator>
  <cp:lastModifiedBy>Tracey Clapp</cp:lastModifiedBy>
  <cp:revision>28</cp:revision>
  <dcterms:created xsi:type="dcterms:W3CDTF">2020-12-16T08:58:22Z</dcterms:created>
  <dcterms:modified xsi:type="dcterms:W3CDTF">2021-07-29T11:24:36Z</dcterms:modified>
</cp:coreProperties>
</file>