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70" r:id="rId3"/>
    <p:sldId id="296" r:id="rId4"/>
    <p:sldId id="297" r:id="rId5"/>
    <p:sldId id="298" r:id="rId6"/>
    <p:sldId id="299" r:id="rId7"/>
    <p:sldId id="306" r:id="rId8"/>
    <p:sldId id="300" r:id="rId9"/>
    <p:sldId id="301" r:id="rId10"/>
    <p:sldId id="307" r:id="rId11"/>
    <p:sldId id="302" r:id="rId12"/>
    <p:sldId id="303" r:id="rId13"/>
    <p:sldId id="304" r:id="rId14"/>
    <p:sldId id="305" r:id="rId1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800" kern="1200">
        <a:solidFill>
          <a:srgbClr val="006699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rgbClr val="006699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rgbClr val="006699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rgbClr val="006699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rgbClr val="006699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rgbClr val="006699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rgbClr val="006699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rgbClr val="006699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rgbClr val="006699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0929"/>
  </p:normalViewPr>
  <p:slideViewPr>
    <p:cSldViewPr>
      <p:cViewPr varScale="1">
        <p:scale>
          <a:sx n="69" d="100"/>
          <a:sy n="69" d="100"/>
        </p:scale>
        <p:origin x="12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6C2592-CE97-4B5A-9EFF-2BACBF550D96}" type="doc">
      <dgm:prSet loTypeId="urn:microsoft.com/office/officeart/2005/8/layout/radial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248D68-CDE1-40F5-BD90-54C2A259D29D}">
      <dgm:prSet phldrT="[Text]"/>
      <dgm:spPr/>
      <dgm:t>
        <a:bodyPr/>
        <a:lstStyle/>
        <a:p>
          <a:pPr algn="ctr"/>
          <a:r>
            <a:rPr lang="en-US" dirty="0"/>
            <a:t>'One Team'</a:t>
          </a:r>
        </a:p>
        <a:p>
          <a:pPr algn="ctr"/>
          <a:r>
            <a:rPr lang="en-US" dirty="0"/>
            <a:t>NDC's</a:t>
          </a:r>
        </a:p>
        <a:p>
          <a:pPr algn="ctr"/>
          <a:r>
            <a:rPr lang="en-US" dirty="0"/>
            <a:t>Behaviour Framework</a:t>
          </a:r>
        </a:p>
      </dgm:t>
    </dgm:pt>
    <dgm:pt modelId="{522779CA-3459-4B6C-8E61-8576F439A068}" type="parTrans" cxnId="{A1D23497-0319-47E3-9ED6-8AEA22008825}">
      <dgm:prSet/>
      <dgm:spPr/>
      <dgm:t>
        <a:bodyPr/>
        <a:lstStyle/>
        <a:p>
          <a:pPr algn="ctr"/>
          <a:endParaRPr lang="en-US"/>
        </a:p>
      </dgm:t>
    </dgm:pt>
    <dgm:pt modelId="{A4382BC4-D61E-41C3-AED1-C582BD1BF5CC}" type="sibTrans" cxnId="{A1D23497-0319-47E3-9ED6-8AEA22008825}">
      <dgm:prSet/>
      <dgm:spPr/>
      <dgm:t>
        <a:bodyPr/>
        <a:lstStyle/>
        <a:p>
          <a:pPr algn="ctr"/>
          <a:endParaRPr lang="en-US"/>
        </a:p>
      </dgm:t>
    </dgm:pt>
    <dgm:pt modelId="{4B1A0F85-5243-4F88-ADF6-5A755D6CA2F3}">
      <dgm:prSet phldrT="[Text]"/>
      <dgm:spPr/>
      <dgm:t>
        <a:bodyPr/>
        <a:lstStyle/>
        <a:p>
          <a:pPr algn="ctr"/>
          <a:r>
            <a:rPr lang="en-US" dirty="0"/>
            <a:t>Integrity </a:t>
          </a:r>
        </a:p>
      </dgm:t>
    </dgm:pt>
    <dgm:pt modelId="{FE3119FE-4611-4622-8A94-A2E877BDEB0A}" type="parTrans" cxnId="{C1D3C8A5-F7EC-4B12-B206-674B2C7971D9}">
      <dgm:prSet/>
      <dgm:spPr/>
      <dgm:t>
        <a:bodyPr/>
        <a:lstStyle/>
        <a:p>
          <a:pPr algn="ctr"/>
          <a:endParaRPr lang="en-US"/>
        </a:p>
      </dgm:t>
    </dgm:pt>
    <dgm:pt modelId="{E03D659F-4CC9-412B-83F0-5F7A575F2C61}" type="sibTrans" cxnId="{C1D3C8A5-F7EC-4B12-B206-674B2C7971D9}">
      <dgm:prSet/>
      <dgm:spPr/>
      <dgm:t>
        <a:bodyPr/>
        <a:lstStyle/>
        <a:p>
          <a:pPr algn="ctr"/>
          <a:endParaRPr lang="en-US"/>
        </a:p>
      </dgm:t>
    </dgm:pt>
    <dgm:pt modelId="{556A8764-FFD6-4BB9-8C2B-FFA8A60BC326}">
      <dgm:prSet phldrT="[Text]"/>
      <dgm:spPr/>
      <dgm:t>
        <a:bodyPr/>
        <a:lstStyle/>
        <a:p>
          <a:pPr algn="ctr"/>
          <a:r>
            <a:rPr lang="en-US" dirty="0"/>
            <a:t>Collaborative</a:t>
          </a:r>
        </a:p>
      </dgm:t>
    </dgm:pt>
    <dgm:pt modelId="{1AAB565E-B01E-47A2-A617-B7651AB51473}" type="parTrans" cxnId="{8A952170-B6D8-445D-BB1C-01A1B6427558}">
      <dgm:prSet/>
      <dgm:spPr/>
      <dgm:t>
        <a:bodyPr/>
        <a:lstStyle/>
        <a:p>
          <a:pPr algn="ctr"/>
          <a:endParaRPr lang="en-US"/>
        </a:p>
      </dgm:t>
    </dgm:pt>
    <dgm:pt modelId="{19259F26-25B7-4EB0-8503-50D59C29899F}" type="sibTrans" cxnId="{8A952170-B6D8-445D-BB1C-01A1B6427558}">
      <dgm:prSet/>
      <dgm:spPr/>
      <dgm:t>
        <a:bodyPr/>
        <a:lstStyle/>
        <a:p>
          <a:pPr algn="ctr"/>
          <a:endParaRPr lang="en-US"/>
        </a:p>
      </dgm:t>
    </dgm:pt>
    <dgm:pt modelId="{C0207167-FB64-4908-9B6E-6565884DA701}">
      <dgm:prSet phldrT="[Text]"/>
      <dgm:spPr/>
      <dgm:t>
        <a:bodyPr/>
        <a:lstStyle/>
        <a:p>
          <a:pPr algn="ctr"/>
          <a:r>
            <a:rPr lang="en-US" dirty="0"/>
            <a:t>Nurturing</a:t>
          </a:r>
        </a:p>
      </dgm:t>
    </dgm:pt>
    <dgm:pt modelId="{215D6A7F-2C4C-4C6A-BC39-C22F92B10D29}" type="parTrans" cxnId="{B031B29A-F2A0-44E1-90FC-C535473CB3AE}">
      <dgm:prSet/>
      <dgm:spPr/>
      <dgm:t>
        <a:bodyPr/>
        <a:lstStyle/>
        <a:p>
          <a:pPr algn="ctr"/>
          <a:endParaRPr lang="en-US"/>
        </a:p>
      </dgm:t>
    </dgm:pt>
    <dgm:pt modelId="{44650152-BE3F-41D5-A12A-33742981AAD1}" type="sibTrans" cxnId="{B031B29A-F2A0-44E1-90FC-C535473CB3AE}">
      <dgm:prSet/>
      <dgm:spPr/>
      <dgm:t>
        <a:bodyPr/>
        <a:lstStyle/>
        <a:p>
          <a:pPr algn="ctr"/>
          <a:endParaRPr lang="en-US"/>
        </a:p>
      </dgm:t>
    </dgm:pt>
    <dgm:pt modelId="{638913B1-90F2-423A-BB92-EC9A31FCC8EC}">
      <dgm:prSet phldrT="[Text]"/>
      <dgm:spPr/>
      <dgm:t>
        <a:bodyPr/>
        <a:lstStyle/>
        <a:p>
          <a:pPr algn="ctr"/>
          <a:r>
            <a:rPr lang="en-US" dirty="0"/>
            <a:t>Curious</a:t>
          </a:r>
        </a:p>
      </dgm:t>
    </dgm:pt>
    <dgm:pt modelId="{03EAC510-C56F-4B33-A2FA-71D847A64C28}" type="parTrans" cxnId="{26AAA6E7-501A-4DE9-9608-3C188D512CBA}">
      <dgm:prSet/>
      <dgm:spPr/>
      <dgm:t>
        <a:bodyPr/>
        <a:lstStyle/>
        <a:p>
          <a:pPr algn="ctr"/>
          <a:endParaRPr lang="en-US"/>
        </a:p>
      </dgm:t>
    </dgm:pt>
    <dgm:pt modelId="{46AC17EB-CCA9-4930-8D2A-67C1123E6079}" type="sibTrans" cxnId="{26AAA6E7-501A-4DE9-9608-3C188D512CBA}">
      <dgm:prSet/>
      <dgm:spPr/>
      <dgm:t>
        <a:bodyPr/>
        <a:lstStyle/>
        <a:p>
          <a:pPr algn="ctr"/>
          <a:endParaRPr lang="en-US"/>
        </a:p>
      </dgm:t>
    </dgm:pt>
    <dgm:pt modelId="{65433FF3-2A50-4553-A737-045777294403}">
      <dgm:prSet/>
      <dgm:spPr/>
      <dgm:t>
        <a:bodyPr/>
        <a:lstStyle/>
        <a:p>
          <a:pPr algn="ctr"/>
          <a:r>
            <a:rPr lang="en-US" dirty="0"/>
            <a:t>Achieve results</a:t>
          </a:r>
        </a:p>
      </dgm:t>
    </dgm:pt>
    <dgm:pt modelId="{38A1CA56-FBC7-404F-BA9A-34E98E280409}" type="parTrans" cxnId="{152391F2-BFB5-40D3-A473-3B31ADC5C39A}">
      <dgm:prSet/>
      <dgm:spPr/>
      <dgm:t>
        <a:bodyPr/>
        <a:lstStyle/>
        <a:p>
          <a:pPr algn="ctr"/>
          <a:endParaRPr lang="en-US"/>
        </a:p>
      </dgm:t>
    </dgm:pt>
    <dgm:pt modelId="{2C6256DD-FEBB-4D54-BFE6-558E915A245C}" type="sibTrans" cxnId="{152391F2-BFB5-40D3-A473-3B31ADC5C39A}">
      <dgm:prSet/>
      <dgm:spPr/>
      <dgm:t>
        <a:bodyPr/>
        <a:lstStyle/>
        <a:p>
          <a:pPr algn="ctr"/>
          <a:endParaRPr lang="en-US"/>
        </a:p>
      </dgm:t>
    </dgm:pt>
    <dgm:pt modelId="{0FE5579E-0B08-4D40-B9C0-1C665CA4DFEF}" type="pres">
      <dgm:prSet presAssocID="{746C2592-CE97-4B5A-9EFF-2BACBF550D9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59C8D0-B6FB-4722-B5E9-0B273FBDC87B}" type="pres">
      <dgm:prSet presAssocID="{746C2592-CE97-4B5A-9EFF-2BACBF550D96}" presName="radial" presStyleCnt="0">
        <dgm:presLayoutVars>
          <dgm:animLvl val="ctr"/>
        </dgm:presLayoutVars>
      </dgm:prSet>
      <dgm:spPr/>
    </dgm:pt>
    <dgm:pt modelId="{AD1EB2FE-1D76-47AC-ABC3-E763E1BFF2DF}" type="pres">
      <dgm:prSet presAssocID="{4D248D68-CDE1-40F5-BD90-54C2A259D29D}" presName="centerShape" presStyleLbl="vennNode1" presStyleIdx="0" presStyleCnt="6"/>
      <dgm:spPr/>
      <dgm:t>
        <a:bodyPr/>
        <a:lstStyle/>
        <a:p>
          <a:endParaRPr lang="en-US"/>
        </a:p>
      </dgm:t>
    </dgm:pt>
    <dgm:pt modelId="{D872FDF2-C699-4F37-B81E-1703C6936131}" type="pres">
      <dgm:prSet presAssocID="{4B1A0F85-5243-4F88-ADF6-5A755D6CA2F3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422F7B-7E85-4FB5-BF6A-26B4B567A1DA}" type="pres">
      <dgm:prSet presAssocID="{556A8764-FFD6-4BB9-8C2B-FFA8A60BC326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528C5-6C77-4370-88CD-478A94F3269D}" type="pres">
      <dgm:prSet presAssocID="{65433FF3-2A50-4553-A737-045777294403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1970DD-BDB2-4190-9A39-BDB2A18B231B}" type="pres">
      <dgm:prSet presAssocID="{C0207167-FB64-4908-9B6E-6565884DA701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C78098-B0B5-4117-BBD7-83F8F2C7986B}" type="pres">
      <dgm:prSet presAssocID="{638913B1-90F2-423A-BB92-EC9A31FCC8EC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31B29A-F2A0-44E1-90FC-C535473CB3AE}" srcId="{4D248D68-CDE1-40F5-BD90-54C2A259D29D}" destId="{C0207167-FB64-4908-9B6E-6565884DA701}" srcOrd="3" destOrd="0" parTransId="{215D6A7F-2C4C-4C6A-BC39-C22F92B10D29}" sibTransId="{44650152-BE3F-41D5-A12A-33742981AAD1}"/>
    <dgm:cxn modelId="{152391F2-BFB5-40D3-A473-3B31ADC5C39A}" srcId="{4D248D68-CDE1-40F5-BD90-54C2A259D29D}" destId="{65433FF3-2A50-4553-A737-045777294403}" srcOrd="2" destOrd="0" parTransId="{38A1CA56-FBC7-404F-BA9A-34E98E280409}" sibTransId="{2C6256DD-FEBB-4D54-BFE6-558E915A245C}"/>
    <dgm:cxn modelId="{C1D3C8A5-F7EC-4B12-B206-674B2C7971D9}" srcId="{4D248D68-CDE1-40F5-BD90-54C2A259D29D}" destId="{4B1A0F85-5243-4F88-ADF6-5A755D6CA2F3}" srcOrd="0" destOrd="0" parTransId="{FE3119FE-4611-4622-8A94-A2E877BDEB0A}" sibTransId="{E03D659F-4CC9-412B-83F0-5F7A575F2C61}"/>
    <dgm:cxn modelId="{8A952170-B6D8-445D-BB1C-01A1B6427558}" srcId="{4D248D68-CDE1-40F5-BD90-54C2A259D29D}" destId="{556A8764-FFD6-4BB9-8C2B-FFA8A60BC326}" srcOrd="1" destOrd="0" parTransId="{1AAB565E-B01E-47A2-A617-B7651AB51473}" sibTransId="{19259F26-25B7-4EB0-8503-50D59C29899F}"/>
    <dgm:cxn modelId="{26AAA6E7-501A-4DE9-9608-3C188D512CBA}" srcId="{4D248D68-CDE1-40F5-BD90-54C2A259D29D}" destId="{638913B1-90F2-423A-BB92-EC9A31FCC8EC}" srcOrd="4" destOrd="0" parTransId="{03EAC510-C56F-4B33-A2FA-71D847A64C28}" sibTransId="{46AC17EB-CCA9-4930-8D2A-67C1123E6079}"/>
    <dgm:cxn modelId="{1C019F2B-EDAB-4DB4-A2A7-DF3732F4CFF1}" type="presOf" srcId="{4D248D68-CDE1-40F5-BD90-54C2A259D29D}" destId="{AD1EB2FE-1D76-47AC-ABC3-E763E1BFF2DF}" srcOrd="0" destOrd="0" presId="urn:microsoft.com/office/officeart/2005/8/layout/radial3"/>
    <dgm:cxn modelId="{CEF6603C-8655-4096-A008-6C0D12BE9F6C}" type="presOf" srcId="{4B1A0F85-5243-4F88-ADF6-5A755D6CA2F3}" destId="{D872FDF2-C699-4F37-B81E-1703C6936131}" srcOrd="0" destOrd="0" presId="urn:microsoft.com/office/officeart/2005/8/layout/radial3"/>
    <dgm:cxn modelId="{31AE956C-BE83-4FC4-832B-DB609607FC62}" type="presOf" srcId="{556A8764-FFD6-4BB9-8C2B-FFA8A60BC326}" destId="{9E422F7B-7E85-4FB5-BF6A-26B4B567A1DA}" srcOrd="0" destOrd="0" presId="urn:microsoft.com/office/officeart/2005/8/layout/radial3"/>
    <dgm:cxn modelId="{A1D23497-0319-47E3-9ED6-8AEA22008825}" srcId="{746C2592-CE97-4B5A-9EFF-2BACBF550D96}" destId="{4D248D68-CDE1-40F5-BD90-54C2A259D29D}" srcOrd="0" destOrd="0" parTransId="{522779CA-3459-4B6C-8E61-8576F439A068}" sibTransId="{A4382BC4-D61E-41C3-AED1-C582BD1BF5CC}"/>
    <dgm:cxn modelId="{4CF87E74-AE64-4F45-915C-69752B8E6D4D}" type="presOf" srcId="{638913B1-90F2-423A-BB92-EC9A31FCC8EC}" destId="{E2C78098-B0B5-4117-BBD7-83F8F2C7986B}" srcOrd="0" destOrd="0" presId="urn:microsoft.com/office/officeart/2005/8/layout/radial3"/>
    <dgm:cxn modelId="{958ADF03-298B-4BBB-A4DE-EC86FA81722D}" type="presOf" srcId="{65433FF3-2A50-4553-A737-045777294403}" destId="{C97528C5-6C77-4370-88CD-478A94F3269D}" srcOrd="0" destOrd="0" presId="urn:microsoft.com/office/officeart/2005/8/layout/radial3"/>
    <dgm:cxn modelId="{B38A8037-E44B-4FB4-A755-7A70699B899D}" type="presOf" srcId="{746C2592-CE97-4B5A-9EFF-2BACBF550D96}" destId="{0FE5579E-0B08-4D40-B9C0-1C665CA4DFEF}" srcOrd="0" destOrd="0" presId="urn:microsoft.com/office/officeart/2005/8/layout/radial3"/>
    <dgm:cxn modelId="{69D14A3D-D62F-4571-BB78-DEAACE52C9AD}" type="presOf" srcId="{C0207167-FB64-4908-9B6E-6565884DA701}" destId="{481970DD-BDB2-4190-9A39-BDB2A18B231B}" srcOrd="0" destOrd="0" presId="urn:microsoft.com/office/officeart/2005/8/layout/radial3"/>
    <dgm:cxn modelId="{88107099-F427-449B-A61F-739711CEE416}" type="presParOf" srcId="{0FE5579E-0B08-4D40-B9C0-1C665CA4DFEF}" destId="{DA59C8D0-B6FB-4722-B5E9-0B273FBDC87B}" srcOrd="0" destOrd="0" presId="urn:microsoft.com/office/officeart/2005/8/layout/radial3"/>
    <dgm:cxn modelId="{C4B34C1B-E7A8-4B52-BAC8-348476EACA9B}" type="presParOf" srcId="{DA59C8D0-B6FB-4722-B5E9-0B273FBDC87B}" destId="{AD1EB2FE-1D76-47AC-ABC3-E763E1BFF2DF}" srcOrd="0" destOrd="0" presId="urn:microsoft.com/office/officeart/2005/8/layout/radial3"/>
    <dgm:cxn modelId="{001BE3DC-38D4-4C79-B785-96C46AA4E1FC}" type="presParOf" srcId="{DA59C8D0-B6FB-4722-B5E9-0B273FBDC87B}" destId="{D872FDF2-C699-4F37-B81E-1703C6936131}" srcOrd="1" destOrd="0" presId="urn:microsoft.com/office/officeart/2005/8/layout/radial3"/>
    <dgm:cxn modelId="{CCEE866B-EF99-4EBA-9D55-8B9F869CF0C4}" type="presParOf" srcId="{DA59C8D0-B6FB-4722-B5E9-0B273FBDC87B}" destId="{9E422F7B-7E85-4FB5-BF6A-26B4B567A1DA}" srcOrd="2" destOrd="0" presId="urn:microsoft.com/office/officeart/2005/8/layout/radial3"/>
    <dgm:cxn modelId="{037725A2-7292-495F-9421-6CF61501A6CB}" type="presParOf" srcId="{DA59C8D0-B6FB-4722-B5E9-0B273FBDC87B}" destId="{C97528C5-6C77-4370-88CD-478A94F3269D}" srcOrd="3" destOrd="0" presId="urn:microsoft.com/office/officeart/2005/8/layout/radial3"/>
    <dgm:cxn modelId="{78BDC2EA-33F2-474E-A984-688DC7E8DF01}" type="presParOf" srcId="{DA59C8D0-B6FB-4722-B5E9-0B273FBDC87B}" destId="{481970DD-BDB2-4190-9A39-BDB2A18B231B}" srcOrd="4" destOrd="0" presId="urn:microsoft.com/office/officeart/2005/8/layout/radial3"/>
    <dgm:cxn modelId="{8A0DE7EF-D75B-4FD1-8904-AD6F8790AFBD}" type="presParOf" srcId="{DA59C8D0-B6FB-4722-B5E9-0B273FBDC87B}" destId="{E2C78098-B0B5-4117-BBD7-83F8F2C7986B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1EB2FE-1D76-47AC-ABC3-E763E1BFF2DF}">
      <dsp:nvSpPr>
        <dsp:cNvPr id="0" name=""/>
        <dsp:cNvSpPr/>
      </dsp:nvSpPr>
      <dsp:spPr>
        <a:xfrm>
          <a:off x="1151011" y="926482"/>
          <a:ext cx="2147664" cy="214766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'One Team'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NDC's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Behaviour Framework</a:t>
          </a:r>
        </a:p>
      </dsp:txBody>
      <dsp:txXfrm>
        <a:off x="1465529" y="1241000"/>
        <a:ext cx="1518628" cy="1518628"/>
      </dsp:txXfrm>
    </dsp:sp>
    <dsp:sp modelId="{D872FDF2-C699-4F37-B81E-1703C6936131}">
      <dsp:nvSpPr>
        <dsp:cNvPr id="0" name=""/>
        <dsp:cNvSpPr/>
      </dsp:nvSpPr>
      <dsp:spPr>
        <a:xfrm>
          <a:off x="1687927" y="66260"/>
          <a:ext cx="1073832" cy="10738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Integrity </a:t>
          </a:r>
        </a:p>
      </dsp:txBody>
      <dsp:txXfrm>
        <a:off x="1845186" y="223519"/>
        <a:ext cx="759314" cy="759314"/>
      </dsp:txXfrm>
    </dsp:sp>
    <dsp:sp modelId="{9E422F7B-7E85-4FB5-BF6A-26B4B567A1DA}">
      <dsp:nvSpPr>
        <dsp:cNvPr id="0" name=""/>
        <dsp:cNvSpPr/>
      </dsp:nvSpPr>
      <dsp:spPr>
        <a:xfrm>
          <a:off x="3016685" y="1031659"/>
          <a:ext cx="1073832" cy="10738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Collaborative</a:t>
          </a:r>
        </a:p>
      </dsp:txBody>
      <dsp:txXfrm>
        <a:off x="3173944" y="1188918"/>
        <a:ext cx="759314" cy="759314"/>
      </dsp:txXfrm>
    </dsp:sp>
    <dsp:sp modelId="{C97528C5-6C77-4370-88CD-478A94F3269D}">
      <dsp:nvSpPr>
        <dsp:cNvPr id="0" name=""/>
        <dsp:cNvSpPr/>
      </dsp:nvSpPr>
      <dsp:spPr>
        <a:xfrm>
          <a:off x="2509145" y="2593707"/>
          <a:ext cx="1073832" cy="10738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Achieve results</a:t>
          </a:r>
        </a:p>
      </dsp:txBody>
      <dsp:txXfrm>
        <a:off x="2666404" y="2750966"/>
        <a:ext cx="759314" cy="759314"/>
      </dsp:txXfrm>
    </dsp:sp>
    <dsp:sp modelId="{481970DD-BDB2-4190-9A39-BDB2A18B231B}">
      <dsp:nvSpPr>
        <dsp:cNvPr id="0" name=""/>
        <dsp:cNvSpPr/>
      </dsp:nvSpPr>
      <dsp:spPr>
        <a:xfrm>
          <a:off x="866710" y="2593707"/>
          <a:ext cx="1073832" cy="10738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Nurturing</a:t>
          </a:r>
        </a:p>
      </dsp:txBody>
      <dsp:txXfrm>
        <a:off x="1023969" y="2750966"/>
        <a:ext cx="759314" cy="759314"/>
      </dsp:txXfrm>
    </dsp:sp>
    <dsp:sp modelId="{E2C78098-B0B5-4117-BBD7-83F8F2C7986B}">
      <dsp:nvSpPr>
        <dsp:cNvPr id="0" name=""/>
        <dsp:cNvSpPr/>
      </dsp:nvSpPr>
      <dsp:spPr>
        <a:xfrm>
          <a:off x="359170" y="1031659"/>
          <a:ext cx="1073832" cy="10738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Curious</a:t>
          </a:r>
        </a:p>
      </dsp:txBody>
      <dsp:txXfrm>
        <a:off x="516429" y="1188918"/>
        <a:ext cx="759314" cy="759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:\Studio Workstore\NEW Logo\logo formats\newlogo_colo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300163"/>
            <a:ext cx="5334000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419600"/>
            <a:ext cx="7772400" cy="685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181600"/>
            <a:ext cx="6400800" cy="533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525368"/>
      </p:ext>
    </p:extLst>
  </p:cSld>
  <p:clrMapOvr>
    <a:masterClrMapping/>
  </p:clrMapOvr>
  <p:transition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14522"/>
      </p:ext>
    </p:extLst>
  </p:cSld>
  <p:clrMapOvr>
    <a:masterClrMapping/>
  </p:clrMapOvr>
  <p:transition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2832114"/>
      </p:ext>
    </p:extLst>
  </p:cSld>
  <p:clrMapOvr>
    <a:masterClrMapping/>
  </p:clrMapOvr>
  <p:transition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027524"/>
      </p:ext>
    </p:extLst>
  </p:cSld>
  <p:clrMapOvr>
    <a:masterClrMapping/>
  </p:clrMapOvr>
  <p:transition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734834"/>
      </p:ext>
    </p:extLst>
  </p:cSld>
  <p:clrMapOvr>
    <a:masterClrMapping/>
  </p:clrMapOvr>
  <p:transition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823099"/>
      </p:ext>
    </p:extLst>
  </p:cSld>
  <p:clrMapOvr>
    <a:masterClrMapping/>
  </p:clrMapOvr>
  <p:transition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164271"/>
      </p:ext>
    </p:extLst>
  </p:cSld>
  <p:clrMapOvr>
    <a:masterClrMapping/>
  </p:clrMapOvr>
  <p:transition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5066971"/>
      </p:ext>
    </p:extLst>
  </p:cSld>
  <p:clrMapOvr>
    <a:masterClrMapping/>
  </p:clrMapOvr>
  <p:transition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4724400"/>
      </p:ext>
    </p:extLst>
  </p:cSld>
  <p:clrMapOvr>
    <a:masterClrMapping/>
  </p:clrMapOvr>
  <p:transition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820705"/>
      </p:ext>
    </p:extLst>
  </p:cSld>
  <p:clrMapOvr>
    <a:masterClrMapping/>
  </p:clrMapOvr>
  <p:transition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8006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066884"/>
      </p:ext>
    </p:extLst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pic>
        <p:nvPicPr>
          <p:cNvPr id="1027" name="Picture 7" descr="D:\Studio Workstore\powerpoint.g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35"/>
          <a:stretch>
            <a:fillRect/>
          </a:stretch>
        </p:blipFill>
        <p:spPr bwMode="auto">
          <a:xfrm>
            <a:off x="0" y="5334000"/>
            <a:ext cx="914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</a:t>
            </a:r>
          </a:p>
          <a:p>
            <a:pPr lvl="1"/>
            <a:endParaRPr lang="en-GB" altLang="en-US" smtClean="0"/>
          </a:p>
          <a:p>
            <a:pPr lvl="3"/>
            <a:endParaRPr lang="en-GB" altLang="en-US" smtClean="0"/>
          </a:p>
          <a:p>
            <a:pPr lvl="2"/>
            <a:endParaRPr lang="en-GB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randomBar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69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699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699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699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699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69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69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69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699"/>
          </a:solidFill>
          <a:latin typeface="Arial" charset="0"/>
        </a:defRPr>
      </a:lvl9pPr>
    </p:titleStyle>
    <p:bodyStyle>
      <a:lvl1pPr marL="288925" indent="-288925" algn="l" rtl="0" eaLnBrk="1" fontAlgn="base" hangingPunct="1">
        <a:spcBef>
          <a:spcPct val="0"/>
        </a:spcBef>
        <a:spcAft>
          <a:spcPct val="0"/>
        </a:spcAft>
        <a:buClr>
          <a:srgbClr val="CCCC00"/>
        </a:buClr>
        <a:buSzPct val="110000"/>
        <a:buFont typeface="Wingdings" panose="05000000000000000000" pitchFamily="2" charset="2"/>
        <a:buChar char="§"/>
        <a:defRPr sz="2400">
          <a:solidFill>
            <a:srgbClr val="006699"/>
          </a:solidFill>
          <a:latin typeface="+mn-lt"/>
          <a:ea typeface="+mn-ea"/>
          <a:cs typeface="+mn-cs"/>
        </a:defRPr>
      </a:lvl1pPr>
      <a:lvl2pPr marL="765175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6699"/>
          </a:solidFill>
          <a:latin typeface="+mn-lt"/>
        </a:defRPr>
      </a:lvl2pPr>
      <a:lvl3pPr marL="1184275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6699"/>
          </a:solidFill>
          <a:latin typeface="+mn-lt"/>
        </a:defRPr>
      </a:lvl3pPr>
      <a:lvl4pPr marL="1603375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44999990"/>
              </p:ext>
            </p:extLst>
          </p:nvPr>
        </p:nvGraphicFramePr>
        <p:xfrm>
          <a:off x="914400" y="1106170"/>
          <a:ext cx="4449688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 rot="10800000" flipV="1">
            <a:off x="5148064" y="1352817"/>
            <a:ext cx="3888432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1600" dirty="0">
              <a:solidFill>
                <a:srgbClr val="4E0048"/>
              </a:solidFill>
              <a:latin typeface="+mn-lt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Integrity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- respect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Collaborative 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– working together 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Achieve results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- progressive/ adaptable / flexible /dynamic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Nurturing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– developing/giving opportunity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Curious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– innovative / inquisitive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rgbClr val="4E0048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69254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Integrity - Respect</a:t>
            </a:r>
            <a:endParaRPr lang="en-GB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051804"/>
              </p:ext>
            </p:extLst>
          </p:nvPr>
        </p:nvGraphicFramePr>
        <p:xfrm>
          <a:off x="685800" y="1143000"/>
          <a:ext cx="7772400" cy="47718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1993">
                  <a:extLst>
                    <a:ext uri="{9D8B030D-6E8A-4147-A177-3AD203B41FA5}">
                      <a16:colId xmlns:a16="http://schemas.microsoft.com/office/drawing/2014/main" val="4283488765"/>
                    </a:ext>
                  </a:extLst>
                </a:gridCol>
                <a:gridCol w="1820144">
                  <a:extLst>
                    <a:ext uri="{9D8B030D-6E8A-4147-A177-3AD203B41FA5}">
                      <a16:colId xmlns:a16="http://schemas.microsoft.com/office/drawing/2014/main" val="3687210827"/>
                    </a:ext>
                  </a:extLst>
                </a:gridCol>
                <a:gridCol w="1744593">
                  <a:extLst>
                    <a:ext uri="{9D8B030D-6E8A-4147-A177-3AD203B41FA5}">
                      <a16:colId xmlns:a16="http://schemas.microsoft.com/office/drawing/2014/main" val="2034876607"/>
                    </a:ext>
                  </a:extLst>
                </a:gridCol>
                <a:gridCol w="2335670">
                  <a:extLst>
                    <a:ext uri="{9D8B030D-6E8A-4147-A177-3AD203B41FA5}">
                      <a16:colId xmlns:a16="http://schemas.microsoft.com/office/drawing/2014/main" val="1781888582"/>
                    </a:ext>
                  </a:extLst>
                </a:gridCol>
              </a:tblGrid>
              <a:tr h="611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 FROM ALL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3516237491"/>
                  </a:ext>
                </a:extLst>
              </a:tr>
              <a:tr h="110917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One Team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Great team spirit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Promotes a positive working environment – good atmosphere</a:t>
                      </a:r>
                    </a:p>
                    <a:p>
                      <a:pPr marL="498475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marL="498475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Encourages team spirit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Motivates the team </a:t>
                      </a:r>
                    </a:p>
                    <a:p>
                      <a:pPr marL="498475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Demonstrates these behaviours across teams and departments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Works with other services to create a one team approach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Not working together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Creating a negative or unhappy working environment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Inconsistency in treatment of individuals in different teams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816016129"/>
                  </a:ext>
                </a:extLst>
              </a:tr>
              <a:tr h="106975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Approachable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Supportive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Respectful of others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Understanding  </a:t>
                      </a:r>
                    </a:p>
                    <a:p>
                      <a:pPr marL="498475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Positive, courteous and compassionate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Respectful and appropriate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Visible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Understands trust and confidentiality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Visible to all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Unapproachable, unsupportive, Unfriendly, aggressive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Showing disregard, not listening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Breaks/ does not respect confidentiality or trust</a:t>
                      </a:r>
                    </a:p>
                    <a:p>
                      <a:pPr marL="6858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67743313"/>
                  </a:ext>
                </a:extLst>
              </a:tr>
              <a:tr h="31690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Communicates well at all levels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Lack of communication,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Individuals not being listened to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2283662139"/>
                  </a:ext>
                </a:extLst>
              </a:tr>
              <a:tr h="110917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Maintains positive working relationships with colleagues, customers, Councillors and stakeholders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 positive figure who leads by example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Unacceptable behaviour is challenged, (including colleagues, Managers, customers or Councillors).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Proactive in maintaining relationships on behalf of the Council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Shows disrespect or dis-interest for others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Actions of Manager do not encourage faith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3172209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99708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Integrity - Respect</a:t>
            </a:r>
            <a:endParaRPr lang="en-GB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266375"/>
              </p:ext>
            </p:extLst>
          </p:nvPr>
        </p:nvGraphicFramePr>
        <p:xfrm>
          <a:off x="685800" y="1143000"/>
          <a:ext cx="7772400" cy="611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1993">
                  <a:extLst>
                    <a:ext uri="{9D8B030D-6E8A-4147-A177-3AD203B41FA5}">
                      <a16:colId xmlns:a16="http://schemas.microsoft.com/office/drawing/2014/main" val="4283488765"/>
                    </a:ext>
                  </a:extLst>
                </a:gridCol>
                <a:gridCol w="1820144">
                  <a:extLst>
                    <a:ext uri="{9D8B030D-6E8A-4147-A177-3AD203B41FA5}">
                      <a16:colId xmlns:a16="http://schemas.microsoft.com/office/drawing/2014/main" val="3687210827"/>
                    </a:ext>
                  </a:extLst>
                </a:gridCol>
                <a:gridCol w="1744593">
                  <a:extLst>
                    <a:ext uri="{9D8B030D-6E8A-4147-A177-3AD203B41FA5}">
                      <a16:colId xmlns:a16="http://schemas.microsoft.com/office/drawing/2014/main" val="2034876607"/>
                    </a:ext>
                  </a:extLst>
                </a:gridCol>
                <a:gridCol w="2335670">
                  <a:extLst>
                    <a:ext uri="{9D8B030D-6E8A-4147-A177-3AD203B41FA5}">
                      <a16:colId xmlns:a16="http://schemas.microsoft.com/office/drawing/2014/main" val="1781888582"/>
                    </a:ext>
                  </a:extLst>
                </a:gridCol>
              </a:tblGrid>
              <a:tr h="611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 FROM ALL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3516237491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10437"/>
              </p:ext>
            </p:extLst>
          </p:nvPr>
        </p:nvGraphicFramePr>
        <p:xfrm>
          <a:off x="685800" y="1700808"/>
          <a:ext cx="7772400" cy="4800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1993">
                  <a:extLst>
                    <a:ext uri="{9D8B030D-6E8A-4147-A177-3AD203B41FA5}">
                      <a16:colId xmlns:a16="http://schemas.microsoft.com/office/drawing/2014/main" val="714561704"/>
                    </a:ext>
                  </a:extLst>
                </a:gridCol>
                <a:gridCol w="1820144">
                  <a:extLst>
                    <a:ext uri="{9D8B030D-6E8A-4147-A177-3AD203B41FA5}">
                      <a16:colId xmlns:a16="http://schemas.microsoft.com/office/drawing/2014/main" val="2032944247"/>
                    </a:ext>
                  </a:extLst>
                </a:gridCol>
                <a:gridCol w="1744593">
                  <a:extLst>
                    <a:ext uri="{9D8B030D-6E8A-4147-A177-3AD203B41FA5}">
                      <a16:colId xmlns:a16="http://schemas.microsoft.com/office/drawing/2014/main" val="3375701840"/>
                    </a:ext>
                  </a:extLst>
                </a:gridCol>
                <a:gridCol w="2335670">
                  <a:extLst>
                    <a:ext uri="{9D8B030D-6E8A-4147-A177-3AD203B41FA5}">
                      <a16:colId xmlns:a16="http://schemas.microsoft.com/office/drawing/2014/main" val="2690417105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Self-aware (aware of the impact of our actions and behaviour upon others)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Grounded (Management not being seen as a symbol of status)</a:t>
                      </a:r>
                    </a:p>
                    <a:p>
                      <a:pPr marL="498475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Continues to act in a manner that is not appropriate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Does not accept  feedback or constructive criticism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A belief of being superior, or looking down at others not in the same position or status. 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3126970143"/>
                  </a:ext>
                </a:extLst>
              </a:tr>
              <a:tr h="1728192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Treats all individuals with dignity and respect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Positive, polite and welcoming to others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treat others how we wish to be treated ourselves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Poor behaviour is challenged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Negativity is challenged</a:t>
                      </a:r>
                    </a:p>
                    <a:p>
                      <a:pPr marL="498475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Promotes fairness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All individuals treated fairly, equally and with consistency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Inappropriate behaviour is addressed as it happens</a:t>
                      </a:r>
                    </a:p>
                    <a:p>
                      <a:pPr marL="269875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Ensure consistency throughout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Processes are in place to ensure that poor behaviour does not go unchallenged at any level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Unkindness –including all forms of dis-respect/ rudeness/ shouting or swearing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Isolating, ignoring or not involving individuals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Making people feel inferior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Not treating others how we wish to be treated ourselves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Poor behaviour is not challenged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Reluctance to challenge for fear of upsetting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142022075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Employees feel happy to be at work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Sense of enjoyment  and satisfaction in what we do </a:t>
                      </a:r>
                    </a:p>
                    <a:p>
                      <a:pPr marL="498475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Promotes a positive working environment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Inspires loyalty and commitment through their management style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An environment is created which individuals do not feel happy to be a part of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243241504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Employees engaged and demonstrate commitment to their role and the NDC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An integral part of the Council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Disregard is demonstrated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4175253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606255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860" y="298237"/>
            <a:ext cx="7772400" cy="466468"/>
          </a:xfrm>
        </p:spPr>
        <p:txBody>
          <a:bodyPr/>
          <a:lstStyle/>
          <a:p>
            <a:r>
              <a:rPr lang="en-GB" sz="2000" dirty="0" smtClean="0"/>
              <a:t>Integrity - Respect</a:t>
            </a:r>
            <a:endParaRPr lang="en-GB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583528"/>
              </p:ext>
            </p:extLst>
          </p:nvPr>
        </p:nvGraphicFramePr>
        <p:xfrm>
          <a:off x="707860" y="782968"/>
          <a:ext cx="7772400" cy="548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1993">
                  <a:extLst>
                    <a:ext uri="{9D8B030D-6E8A-4147-A177-3AD203B41FA5}">
                      <a16:colId xmlns:a16="http://schemas.microsoft.com/office/drawing/2014/main" val="4283488765"/>
                    </a:ext>
                  </a:extLst>
                </a:gridCol>
                <a:gridCol w="1820144">
                  <a:extLst>
                    <a:ext uri="{9D8B030D-6E8A-4147-A177-3AD203B41FA5}">
                      <a16:colId xmlns:a16="http://schemas.microsoft.com/office/drawing/2014/main" val="3687210827"/>
                    </a:ext>
                  </a:extLst>
                </a:gridCol>
                <a:gridCol w="1744593">
                  <a:extLst>
                    <a:ext uri="{9D8B030D-6E8A-4147-A177-3AD203B41FA5}">
                      <a16:colId xmlns:a16="http://schemas.microsoft.com/office/drawing/2014/main" val="2034876607"/>
                    </a:ext>
                  </a:extLst>
                </a:gridCol>
                <a:gridCol w="2335670">
                  <a:extLst>
                    <a:ext uri="{9D8B030D-6E8A-4147-A177-3AD203B41FA5}">
                      <a16:colId xmlns:a16="http://schemas.microsoft.com/office/drawing/2014/main" val="1781888582"/>
                    </a:ext>
                  </a:extLst>
                </a:gridCol>
              </a:tblGrid>
              <a:tr h="48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 FROM ALL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3516237491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44064"/>
              </p:ext>
            </p:extLst>
          </p:nvPr>
        </p:nvGraphicFramePr>
        <p:xfrm>
          <a:off x="707860" y="1331608"/>
          <a:ext cx="7772400" cy="548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1993">
                  <a:extLst>
                    <a:ext uri="{9D8B030D-6E8A-4147-A177-3AD203B41FA5}">
                      <a16:colId xmlns:a16="http://schemas.microsoft.com/office/drawing/2014/main" val="2120910936"/>
                    </a:ext>
                  </a:extLst>
                </a:gridCol>
                <a:gridCol w="1820144">
                  <a:extLst>
                    <a:ext uri="{9D8B030D-6E8A-4147-A177-3AD203B41FA5}">
                      <a16:colId xmlns:a16="http://schemas.microsoft.com/office/drawing/2014/main" val="611673415"/>
                    </a:ext>
                  </a:extLst>
                </a:gridCol>
                <a:gridCol w="1744592">
                  <a:extLst>
                    <a:ext uri="{9D8B030D-6E8A-4147-A177-3AD203B41FA5}">
                      <a16:colId xmlns:a16="http://schemas.microsoft.com/office/drawing/2014/main" val="1444954140"/>
                    </a:ext>
                  </a:extLst>
                </a:gridCol>
                <a:gridCol w="2335671">
                  <a:extLst>
                    <a:ext uri="{9D8B030D-6E8A-4147-A177-3AD203B41FA5}">
                      <a16:colId xmlns:a16="http://schemas.microsoft.com/office/drawing/2014/main" val="1874455870"/>
                    </a:ext>
                  </a:extLst>
                </a:gridCol>
              </a:tblGrid>
              <a:tr h="1053149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Praise is given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We celebrate positive outcomes and our successes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Ensures that team members know their worth and their importance to the team and the Council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Gives thanks when the team achieves well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Celebrate our successes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Celebrates the success of NDC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Shares positive outcomes across the authority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Uses our success to drive our future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Achievements not being recognised, praise not given, or not given to all members of the team.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Feedback is not provided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Success is not celebrated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Trust is not demonstrated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extLst>
                  <a:ext uri="{0D108BD9-81ED-4DB2-BD59-A6C34878D82A}">
                    <a16:rowId xmlns:a16="http://schemas.microsoft.com/office/drawing/2014/main" val="3637677809"/>
                  </a:ext>
                </a:extLst>
              </a:tr>
              <a:tr h="1053149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We admit when things haven’t worked well, take responsibility for our actions and move forward to improve things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Are able to put the past behind us learn lessons and move on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Demonstrates interest, support and dedication to all areas within their remit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Encourages positive change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Passing the buck, blaming others, not taking responsibility for our own actions.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Not willing to put things behind us for the good of the team/ organisation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Unwilling to make improvements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Holding grudges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extLst>
                  <a:ext uri="{0D108BD9-81ED-4DB2-BD59-A6C34878D82A}">
                    <a16:rowId xmlns:a16="http://schemas.microsoft.com/office/drawing/2014/main" val="3702845890"/>
                  </a:ext>
                </a:extLst>
              </a:tr>
              <a:tr h="52657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We are kind and do not take others for granted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Assuming tasks can be carried out by others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Not playing our part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extLst>
                  <a:ext uri="{0D108BD9-81ED-4DB2-BD59-A6C34878D82A}">
                    <a16:rowId xmlns:a16="http://schemas.microsoft.com/office/drawing/2014/main" val="2187032688"/>
                  </a:ext>
                </a:extLst>
              </a:tr>
              <a:tr h="394931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Open and honest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Not being honest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Intentions are not communicated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Lack of trust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extLst>
                  <a:ext uri="{0D108BD9-81ED-4DB2-BD59-A6C34878D82A}">
                    <a16:rowId xmlns:a16="http://schemas.microsoft.com/office/drawing/2014/main" val="1484945196"/>
                  </a:ext>
                </a:extLst>
              </a:tr>
              <a:tr h="2237941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Demonstrate trust in others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Gives teams/ individuals the confidence and self-belief they need to perform </a:t>
                      </a:r>
                      <a:r>
                        <a:rPr lang="en-GB" sz="900" dirty="0" smtClean="0">
                          <a:effectLst/>
                        </a:rPr>
                        <a:t>effectively</a:t>
                      </a:r>
                      <a:endParaRPr lang="en-GB" sz="9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Provides trust in their team </a:t>
                      </a:r>
                      <a:r>
                        <a:rPr lang="en-GB" sz="900" dirty="0" smtClean="0">
                          <a:effectLst/>
                        </a:rPr>
                        <a:t> </a:t>
                      </a:r>
                      <a:r>
                        <a:rPr lang="en-GB" sz="900" dirty="0">
                          <a:effectLst/>
                        </a:rPr>
                        <a:t>(but helps where appropriate</a:t>
                      </a:r>
                      <a:r>
                        <a:rPr lang="en-GB" sz="900" dirty="0" smtClean="0">
                          <a:effectLst/>
                        </a:rPr>
                        <a:t>)</a:t>
                      </a:r>
                      <a:endParaRPr lang="en-GB" sz="9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Employees are empowered and trusted to make informed decisions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Encourages independent working and decision making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900" dirty="0">
                          <a:effectLst/>
                        </a:rPr>
                        <a:t>Individuals feel motivated and encouraged to do well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 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Micro-managing tasks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Not involving people in tasks, or sharing information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Over-checking work unnecessarily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Not delegating, or stretching teams – allowing growth and development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900" dirty="0">
                          <a:effectLst/>
                        </a:rPr>
                        <a:t>Not demonstrating confidence and belief in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99" marR="37599" marT="0" marB="0"/>
                </a:tc>
                <a:extLst>
                  <a:ext uri="{0D108BD9-81ED-4DB2-BD59-A6C34878D82A}">
                    <a16:rowId xmlns:a16="http://schemas.microsoft.com/office/drawing/2014/main" val="2098772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559871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Integrity - Respect</a:t>
            </a:r>
            <a:endParaRPr lang="en-GB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300119"/>
              </p:ext>
            </p:extLst>
          </p:nvPr>
        </p:nvGraphicFramePr>
        <p:xfrm>
          <a:off x="685800" y="1143000"/>
          <a:ext cx="7772400" cy="611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1993">
                  <a:extLst>
                    <a:ext uri="{9D8B030D-6E8A-4147-A177-3AD203B41FA5}">
                      <a16:colId xmlns:a16="http://schemas.microsoft.com/office/drawing/2014/main" val="4283488765"/>
                    </a:ext>
                  </a:extLst>
                </a:gridCol>
                <a:gridCol w="1820144">
                  <a:extLst>
                    <a:ext uri="{9D8B030D-6E8A-4147-A177-3AD203B41FA5}">
                      <a16:colId xmlns:a16="http://schemas.microsoft.com/office/drawing/2014/main" val="3687210827"/>
                    </a:ext>
                  </a:extLst>
                </a:gridCol>
                <a:gridCol w="1744593">
                  <a:extLst>
                    <a:ext uri="{9D8B030D-6E8A-4147-A177-3AD203B41FA5}">
                      <a16:colId xmlns:a16="http://schemas.microsoft.com/office/drawing/2014/main" val="2034876607"/>
                    </a:ext>
                  </a:extLst>
                </a:gridCol>
                <a:gridCol w="2335670">
                  <a:extLst>
                    <a:ext uri="{9D8B030D-6E8A-4147-A177-3AD203B41FA5}">
                      <a16:colId xmlns:a16="http://schemas.microsoft.com/office/drawing/2014/main" val="1781888582"/>
                    </a:ext>
                  </a:extLst>
                </a:gridCol>
              </a:tblGrid>
              <a:tr h="611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 FROM ALL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3516237491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412076"/>
              </p:ext>
            </p:extLst>
          </p:nvPr>
        </p:nvGraphicFramePr>
        <p:xfrm>
          <a:off x="685800" y="1742427"/>
          <a:ext cx="7772400" cy="1448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1993">
                  <a:extLst>
                    <a:ext uri="{9D8B030D-6E8A-4147-A177-3AD203B41FA5}">
                      <a16:colId xmlns:a16="http://schemas.microsoft.com/office/drawing/2014/main" val="250256496"/>
                    </a:ext>
                  </a:extLst>
                </a:gridCol>
                <a:gridCol w="1820144">
                  <a:extLst>
                    <a:ext uri="{9D8B030D-6E8A-4147-A177-3AD203B41FA5}">
                      <a16:colId xmlns:a16="http://schemas.microsoft.com/office/drawing/2014/main" val="107068561"/>
                    </a:ext>
                  </a:extLst>
                </a:gridCol>
                <a:gridCol w="1744593">
                  <a:extLst>
                    <a:ext uri="{9D8B030D-6E8A-4147-A177-3AD203B41FA5}">
                      <a16:colId xmlns:a16="http://schemas.microsoft.com/office/drawing/2014/main" val="2153656485"/>
                    </a:ext>
                  </a:extLst>
                </a:gridCol>
                <a:gridCol w="2335670">
                  <a:extLst>
                    <a:ext uri="{9D8B030D-6E8A-4147-A177-3AD203B41FA5}">
                      <a16:colId xmlns:a16="http://schemas.microsoft.com/office/drawing/2014/main" val="2848255592"/>
                    </a:ext>
                  </a:extLst>
                </a:gridCol>
              </a:tblGrid>
              <a:tr h="80732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are hardworking – we  take ownership and get the job done to the best of our ability</a:t>
                      </a:r>
                    </a:p>
                    <a:p>
                      <a:pPr marL="498475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Goes over and above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Complacency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Disregard for the role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2720791804"/>
                  </a:ext>
                </a:extLst>
              </a:tr>
              <a:tr h="488816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Make NDC an organisation we are proud to work for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Behaviours not representing organisational values and behaviour framework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30" marR="53330" marT="0" marB="0"/>
                </a:tc>
                <a:extLst>
                  <a:ext uri="{0D108BD9-81ED-4DB2-BD59-A6C34878D82A}">
                    <a16:rowId xmlns:a16="http://schemas.microsoft.com/office/drawing/2014/main" val="375358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5924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804" y="332656"/>
            <a:ext cx="7772400" cy="504056"/>
          </a:xfrm>
        </p:spPr>
        <p:txBody>
          <a:bodyPr/>
          <a:lstStyle/>
          <a:p>
            <a:r>
              <a:rPr lang="en-GB" sz="2000" dirty="0" smtClean="0"/>
              <a:t>Collaborative – Working Together</a:t>
            </a:r>
            <a:endParaRPr lang="en-GB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572445"/>
              </p:ext>
            </p:extLst>
          </p:nvPr>
        </p:nvGraphicFramePr>
        <p:xfrm>
          <a:off x="467544" y="836712"/>
          <a:ext cx="8280919" cy="4069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459772835"/>
                    </a:ext>
                  </a:extLst>
                </a:gridCol>
                <a:gridCol w="2160468">
                  <a:extLst>
                    <a:ext uri="{9D8B030D-6E8A-4147-A177-3AD203B41FA5}">
                      <a16:colId xmlns:a16="http://schemas.microsoft.com/office/drawing/2014/main" val="2529953142"/>
                    </a:ext>
                  </a:extLst>
                </a:gridCol>
                <a:gridCol w="1715634">
                  <a:extLst>
                    <a:ext uri="{9D8B030D-6E8A-4147-A177-3AD203B41FA5}">
                      <a16:colId xmlns:a16="http://schemas.microsoft.com/office/drawing/2014/main" val="1064982047"/>
                    </a:ext>
                  </a:extLst>
                </a:gridCol>
                <a:gridCol w="2460601">
                  <a:extLst>
                    <a:ext uri="{9D8B030D-6E8A-4147-A177-3AD203B41FA5}">
                      <a16:colId xmlns:a16="http://schemas.microsoft.com/office/drawing/2014/main" val="710075956"/>
                    </a:ext>
                  </a:extLst>
                </a:gridCol>
              </a:tblGrid>
              <a:tr h="37239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extLst>
                  <a:ext uri="{0D108BD9-81ED-4DB2-BD59-A6C34878D82A}">
                    <a16:rowId xmlns:a16="http://schemas.microsoft.com/office/drawing/2014/main" val="262853692"/>
                  </a:ext>
                </a:extLst>
              </a:tr>
              <a:tr h="100857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work well together across, teams, departments and across the Council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Teams support each other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have a collective vision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Encourages and supports good communication and positive relationships between teams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Encourages proactive communication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Looks for ways in which Services can work together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Provides the right structure, resources and direction for teams to be effective</a:t>
                      </a:r>
                    </a:p>
                    <a:p>
                      <a:pPr marL="9144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Teams not communicating and working together in a positive way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Teams not sharing information and working efficiently together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Unsupportive of each other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Working independently and not for the wider good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Unappreciative of the skills of others and how we can complement each other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extLst>
                  <a:ext uri="{0D108BD9-81ED-4DB2-BD59-A6C34878D82A}">
                    <a16:rowId xmlns:a16="http://schemas.microsoft.com/office/drawing/2014/main" val="3011528408"/>
                  </a:ext>
                </a:extLst>
              </a:tr>
              <a:tr h="93099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are timely and attend scheduled meetings and events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Reply to messages, phone calls and emails in a timely manner, because we recognise the importance of working together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Ensures team meetings take place regularly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Ensures their attendance at team meetings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Corporate messages are communicated clearly to teams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Issues are tackled in a timely manner for the benefit of the team and the service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Staff briefings and corporate messages are cascaded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Turning up late to meetings or not attending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Showing dis-regard or dis-interest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Not replying to individuals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Delaying responses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extLst>
                  <a:ext uri="{0D108BD9-81ED-4DB2-BD59-A6C34878D82A}">
                    <a16:rowId xmlns:a16="http://schemas.microsoft.com/office/drawing/2014/main" val="309759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14868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804" y="332656"/>
            <a:ext cx="7772400" cy="504056"/>
          </a:xfrm>
        </p:spPr>
        <p:txBody>
          <a:bodyPr/>
          <a:lstStyle/>
          <a:p>
            <a:r>
              <a:rPr lang="en-GB" sz="2000" dirty="0" smtClean="0"/>
              <a:t>Collaborative – Working Together</a:t>
            </a:r>
            <a:endParaRPr lang="en-GB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124047"/>
              </p:ext>
            </p:extLst>
          </p:nvPr>
        </p:nvGraphicFramePr>
        <p:xfrm>
          <a:off x="467544" y="836712"/>
          <a:ext cx="8280919" cy="4198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1859">
                  <a:extLst>
                    <a:ext uri="{9D8B030D-6E8A-4147-A177-3AD203B41FA5}">
                      <a16:colId xmlns:a16="http://schemas.microsoft.com/office/drawing/2014/main" val="2459772835"/>
                    </a:ext>
                  </a:extLst>
                </a:gridCol>
                <a:gridCol w="2162825">
                  <a:extLst>
                    <a:ext uri="{9D8B030D-6E8A-4147-A177-3AD203B41FA5}">
                      <a16:colId xmlns:a16="http://schemas.microsoft.com/office/drawing/2014/main" val="2529953142"/>
                    </a:ext>
                  </a:extLst>
                </a:gridCol>
                <a:gridCol w="1715634">
                  <a:extLst>
                    <a:ext uri="{9D8B030D-6E8A-4147-A177-3AD203B41FA5}">
                      <a16:colId xmlns:a16="http://schemas.microsoft.com/office/drawing/2014/main" val="1064982047"/>
                    </a:ext>
                  </a:extLst>
                </a:gridCol>
                <a:gridCol w="2460601">
                  <a:extLst>
                    <a:ext uri="{9D8B030D-6E8A-4147-A177-3AD203B41FA5}">
                      <a16:colId xmlns:a16="http://schemas.microsoft.com/office/drawing/2014/main" val="710075956"/>
                    </a:ext>
                  </a:extLst>
                </a:gridCol>
              </a:tblGrid>
              <a:tr h="37239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extLst>
                  <a:ext uri="{0D108BD9-81ED-4DB2-BD59-A6C34878D82A}">
                    <a16:rowId xmlns:a16="http://schemas.microsoft.com/office/drawing/2014/main" val="262853692"/>
                  </a:ext>
                </a:extLst>
              </a:tr>
              <a:tr h="837895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Listen to other people’s views, involve and learn from others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Value the time and opinion of others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Encourage feedback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Feedback and ideas are listened to considered and acted upon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Individuals are able to give feedback and make suggestions or challenge without fear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Always ready to listen and talk ideas through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All voices are heard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Encourages ideas and innovation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Individuals, ideas or opinions are not listened to or considered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Ungrateful for the time and advice that has been shared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Treating individuals less favourably because they have provided feedback. Seeing someone as a trouble maker who is unhappy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extLst>
                  <a:ext uri="{0D108BD9-81ED-4DB2-BD59-A6C34878D82A}">
                    <a16:rowId xmlns:a16="http://schemas.microsoft.com/office/drawing/2014/main" val="1234712769"/>
                  </a:ext>
                </a:extLst>
              </a:tr>
              <a:tr h="46549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Individuals are willing to share, pool knowledge, skills and expertise to assist colleagues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Withholding or not sharing information or skills, ‘knowledge is power’.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Unwilling to assist others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extLst>
                  <a:ext uri="{0D108BD9-81ED-4DB2-BD59-A6C34878D82A}">
                    <a16:rowId xmlns:a16="http://schemas.microsoft.com/office/drawing/2014/main" val="309067549"/>
                  </a:ext>
                </a:extLst>
              </a:tr>
              <a:tr h="27929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draw upon our skills to offer the best possible service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Not utilising skill sets available.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Micro-managing tasks and not empowering others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extLst>
                  <a:ext uri="{0D108BD9-81ED-4DB2-BD59-A6C34878D82A}">
                    <a16:rowId xmlns:a16="http://schemas.microsoft.com/office/drawing/2014/main" val="256648029"/>
                  </a:ext>
                </a:extLst>
              </a:tr>
              <a:tr h="300525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00" dirty="0">
                          <a:effectLst/>
                        </a:rPr>
                        <a:t>Maintain a resilient, nimble and flexible workforce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00" dirty="0">
                          <a:effectLst/>
                        </a:rPr>
                        <a:t>Provide skills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00" dirty="0">
                          <a:effectLst/>
                        </a:rPr>
                        <a:t>Allow flexibility in the workforce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00" dirty="0">
                          <a:effectLst/>
                        </a:rPr>
                        <a:t>Allow for and encourage transferable skills within the workplace 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00" dirty="0">
                          <a:effectLst/>
                        </a:rPr>
                        <a:t>Lack of flexibility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00" dirty="0">
                          <a:effectLst/>
                        </a:rPr>
                        <a:t>Unwillingness to try something new or to accept change 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68" marR="31868" marT="0" marB="0"/>
                </a:tc>
                <a:extLst>
                  <a:ext uri="{0D108BD9-81ED-4DB2-BD59-A6C34878D82A}">
                    <a16:rowId xmlns:a16="http://schemas.microsoft.com/office/drawing/2014/main" val="3008075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84062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Achieve Results – Progressive/Adaptable/Flexible/Progressive</a:t>
            </a:r>
            <a:endParaRPr lang="en-GB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769219"/>
              </p:ext>
            </p:extLst>
          </p:nvPr>
        </p:nvGraphicFramePr>
        <p:xfrm>
          <a:off x="685800" y="1268760"/>
          <a:ext cx="7772401" cy="4104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4224">
                  <a:extLst>
                    <a:ext uri="{9D8B030D-6E8A-4147-A177-3AD203B41FA5}">
                      <a16:colId xmlns:a16="http://schemas.microsoft.com/office/drawing/2014/main" val="1301394198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2067295146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3750739188"/>
                    </a:ext>
                  </a:extLst>
                </a:gridCol>
                <a:gridCol w="1929721">
                  <a:extLst>
                    <a:ext uri="{9D8B030D-6E8A-4147-A177-3AD203B41FA5}">
                      <a16:colId xmlns:a16="http://schemas.microsoft.com/office/drawing/2014/main" val="1444768331"/>
                    </a:ext>
                  </a:extLst>
                </a:gridCol>
              </a:tblGrid>
              <a:tr h="513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extLst>
                  <a:ext uri="{0D108BD9-81ED-4DB2-BD59-A6C34878D82A}">
                    <a16:rowId xmlns:a16="http://schemas.microsoft.com/office/drawing/2014/main" val="1213082607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Aim High!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Are driven to achieve positive results/improvements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Unwillingness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extLst>
                  <a:ext uri="{0D108BD9-81ED-4DB2-BD59-A6C34878D82A}">
                    <a16:rowId xmlns:a16="http://schemas.microsoft.com/office/drawing/2014/main" val="2835047718"/>
                  </a:ext>
                </a:extLst>
              </a:tr>
              <a:tr h="171019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are proactive- we have a clear understanding of our aims &amp; objectives and how to achieve them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Teams understand the role they play in delivering the corporate objectives 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Provides the right structure, resources and direction for teams to be effective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Provides guidance where necessary so teams understand where their role fits into the corporate objectives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Performance focussed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Communicates Corporate plan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Sets direction – Strategic thinking/courage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Employees are unaware of what they can do to contribute to Corporate aims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Communication is not cascaded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extLst>
                  <a:ext uri="{0D108BD9-81ED-4DB2-BD59-A6C34878D82A}">
                    <a16:rowId xmlns:a16="http://schemas.microsoft.com/office/drawing/2014/main" val="3293247352"/>
                  </a:ext>
                </a:extLst>
              </a:tr>
              <a:tr h="1197133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are professional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take ownership of our role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commit to plans and deliver what we say we will do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Represents the department and maintains responsibility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Capable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Knowledgeable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Not taking responsibility for our actions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Not maintaining the requirements of the role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extLst>
                  <a:ext uri="{0D108BD9-81ED-4DB2-BD59-A6C34878D82A}">
                    <a16:rowId xmlns:a16="http://schemas.microsoft.com/office/drawing/2014/main" val="1180713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60804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Achieve Results – Progressive/Adaptable/Flexible/Progressive</a:t>
            </a:r>
            <a:endParaRPr lang="en-GB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670818"/>
              </p:ext>
            </p:extLst>
          </p:nvPr>
        </p:nvGraphicFramePr>
        <p:xfrm>
          <a:off x="651370" y="1144495"/>
          <a:ext cx="7772401" cy="5130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4224">
                  <a:extLst>
                    <a:ext uri="{9D8B030D-6E8A-4147-A177-3AD203B41FA5}">
                      <a16:colId xmlns:a16="http://schemas.microsoft.com/office/drawing/2014/main" val="1301394198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2067295146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3750739188"/>
                    </a:ext>
                  </a:extLst>
                </a:gridCol>
                <a:gridCol w="1929721">
                  <a:extLst>
                    <a:ext uri="{9D8B030D-6E8A-4147-A177-3AD203B41FA5}">
                      <a16:colId xmlns:a16="http://schemas.microsoft.com/office/drawing/2014/main" val="1444768331"/>
                    </a:ext>
                  </a:extLst>
                </a:gridCol>
              </a:tblGrid>
              <a:tr h="513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extLst>
                  <a:ext uri="{0D108BD9-81ED-4DB2-BD59-A6C34878D82A}">
                    <a16:rowId xmlns:a16="http://schemas.microsoft.com/office/drawing/2014/main" val="121308260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465461"/>
              </p:ext>
            </p:extLst>
          </p:nvPr>
        </p:nvGraphicFramePr>
        <p:xfrm>
          <a:off x="631470" y="1657552"/>
          <a:ext cx="7792300" cy="384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9356">
                  <a:extLst>
                    <a:ext uri="{9D8B030D-6E8A-4147-A177-3AD203B41FA5}">
                      <a16:colId xmlns:a16="http://schemas.microsoft.com/office/drawing/2014/main" val="2114779118"/>
                    </a:ext>
                  </a:extLst>
                </a:gridCol>
                <a:gridCol w="1924141">
                  <a:extLst>
                    <a:ext uri="{9D8B030D-6E8A-4147-A177-3AD203B41FA5}">
                      <a16:colId xmlns:a16="http://schemas.microsoft.com/office/drawing/2014/main" val="3962495304"/>
                    </a:ext>
                  </a:extLst>
                </a:gridCol>
                <a:gridCol w="1924141">
                  <a:extLst>
                    <a:ext uri="{9D8B030D-6E8A-4147-A177-3AD203B41FA5}">
                      <a16:colId xmlns:a16="http://schemas.microsoft.com/office/drawing/2014/main" val="1631519444"/>
                    </a:ext>
                  </a:extLst>
                </a:gridCol>
                <a:gridCol w="1934662">
                  <a:extLst>
                    <a:ext uri="{9D8B030D-6E8A-4147-A177-3AD203B41FA5}">
                      <a16:colId xmlns:a16="http://schemas.microsoft.com/office/drawing/2014/main" val="680937633"/>
                    </a:ext>
                  </a:extLst>
                </a:gridCol>
              </a:tblGrid>
              <a:tr h="70883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are Customer centric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Provide the best service we can for our teams, customers and residents of North Devon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Understands the importance of good customer service and keeping customers up dated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Service provision is not prioritised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Customers are not prioritised 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extLst>
                  <a:ext uri="{0D108BD9-81ED-4DB2-BD59-A6C34878D82A}">
                    <a16:rowId xmlns:a16="http://schemas.microsoft.com/office/drawing/2014/main" val="3928804248"/>
                  </a:ext>
                </a:extLst>
              </a:tr>
              <a:tr h="974651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are decisive, decisions are consistent and made for the best possible outcome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actively seek information to  help us make better decisions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Able to accept challenge and utilise constructive feedback to make positive changes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Decisions are not put off or swept under the carpet.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Decisions not based on the relevant knowledge to aid decision making.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Inconsistency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Bias/ Unfairness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extLst>
                  <a:ext uri="{0D108BD9-81ED-4DB2-BD59-A6C34878D82A}">
                    <a16:rowId xmlns:a16="http://schemas.microsoft.com/office/drawing/2014/main" val="3629492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394584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Achieve Results – Progressive/Adaptable/Flexible/Progressive</a:t>
            </a:r>
            <a:endParaRPr lang="en-GB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670818"/>
              </p:ext>
            </p:extLst>
          </p:nvPr>
        </p:nvGraphicFramePr>
        <p:xfrm>
          <a:off x="651370" y="1144495"/>
          <a:ext cx="7772401" cy="5130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4224">
                  <a:extLst>
                    <a:ext uri="{9D8B030D-6E8A-4147-A177-3AD203B41FA5}">
                      <a16:colId xmlns:a16="http://schemas.microsoft.com/office/drawing/2014/main" val="1301394198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2067295146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3750739188"/>
                    </a:ext>
                  </a:extLst>
                </a:gridCol>
                <a:gridCol w="1929721">
                  <a:extLst>
                    <a:ext uri="{9D8B030D-6E8A-4147-A177-3AD203B41FA5}">
                      <a16:colId xmlns:a16="http://schemas.microsoft.com/office/drawing/2014/main" val="1444768331"/>
                    </a:ext>
                  </a:extLst>
                </a:gridCol>
              </a:tblGrid>
              <a:tr h="513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extLst>
                  <a:ext uri="{0D108BD9-81ED-4DB2-BD59-A6C34878D82A}">
                    <a16:rowId xmlns:a16="http://schemas.microsoft.com/office/drawing/2014/main" val="121308260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430824"/>
              </p:ext>
            </p:extLst>
          </p:nvPr>
        </p:nvGraphicFramePr>
        <p:xfrm>
          <a:off x="631470" y="1657552"/>
          <a:ext cx="7792300" cy="43205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9356">
                  <a:extLst>
                    <a:ext uri="{9D8B030D-6E8A-4147-A177-3AD203B41FA5}">
                      <a16:colId xmlns:a16="http://schemas.microsoft.com/office/drawing/2014/main" val="2114779118"/>
                    </a:ext>
                  </a:extLst>
                </a:gridCol>
                <a:gridCol w="1924141">
                  <a:extLst>
                    <a:ext uri="{9D8B030D-6E8A-4147-A177-3AD203B41FA5}">
                      <a16:colId xmlns:a16="http://schemas.microsoft.com/office/drawing/2014/main" val="3962495304"/>
                    </a:ext>
                  </a:extLst>
                </a:gridCol>
                <a:gridCol w="1924141">
                  <a:extLst>
                    <a:ext uri="{9D8B030D-6E8A-4147-A177-3AD203B41FA5}">
                      <a16:colId xmlns:a16="http://schemas.microsoft.com/office/drawing/2014/main" val="1631519444"/>
                    </a:ext>
                  </a:extLst>
                </a:gridCol>
                <a:gridCol w="1934662">
                  <a:extLst>
                    <a:ext uri="{9D8B030D-6E8A-4147-A177-3AD203B41FA5}">
                      <a16:colId xmlns:a16="http://schemas.microsoft.com/office/drawing/2014/main" val="680937633"/>
                    </a:ext>
                  </a:extLst>
                </a:gridCol>
              </a:tblGrid>
              <a:tr h="177209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Thorough and organised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Disorganised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Slap-dash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extLst>
                  <a:ext uri="{0D108BD9-81ED-4DB2-BD59-A6C34878D82A}">
                    <a16:rowId xmlns:a16="http://schemas.microsoft.com/office/drawing/2014/main" val="300106395"/>
                  </a:ext>
                </a:extLst>
              </a:tr>
              <a:tr h="974651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Open to and positive about change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Adapt to new changes and challenges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Keen to learn and look for new ideas, or different approaches to seek improvements /solutions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Has a conscientious desire to improve things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Is positive about change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Changes take place in a timely manner, where people and resources are managed effectively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Challenge the ‘but we have always done it this way’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Leads people through change in an effective way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Constantly review processes to establish ways to improve </a:t>
                      </a:r>
                    </a:p>
                    <a:p>
                      <a:pPr marL="9144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Unwilling to accept change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Do not encourage change or see its benefits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Dis-interest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Unable to influence positive change 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Change takes place slowly, teams are not provided with the resources they need to run an efficiently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extLst>
                  <a:ext uri="{0D108BD9-81ED-4DB2-BD59-A6C34878D82A}">
                    <a16:rowId xmlns:a16="http://schemas.microsoft.com/office/drawing/2014/main" val="88298465"/>
                  </a:ext>
                </a:extLst>
              </a:tr>
              <a:tr h="974651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understand what is expected of us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Realism and understanding about what can be achieved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Understanding when teams are under pressure and offer support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Keeps their team informed and engaged, and that they understand what is required of them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Lack of acknowledgement or regard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Delaying or shying away from issues.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227" marR="33227" marT="0" marB="0"/>
                </a:tc>
                <a:extLst>
                  <a:ext uri="{0D108BD9-81ED-4DB2-BD59-A6C34878D82A}">
                    <a16:rowId xmlns:a16="http://schemas.microsoft.com/office/drawing/2014/main" val="1781247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707884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Achieve Results – Progressive/Adaptable/Flexible/Progressive</a:t>
            </a:r>
            <a:endParaRPr lang="en-GB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88069"/>
              </p:ext>
            </p:extLst>
          </p:nvPr>
        </p:nvGraphicFramePr>
        <p:xfrm>
          <a:off x="651370" y="1144495"/>
          <a:ext cx="7772401" cy="5130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4224">
                  <a:extLst>
                    <a:ext uri="{9D8B030D-6E8A-4147-A177-3AD203B41FA5}">
                      <a16:colId xmlns:a16="http://schemas.microsoft.com/office/drawing/2014/main" val="1301394198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2067295146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3750739188"/>
                    </a:ext>
                  </a:extLst>
                </a:gridCol>
                <a:gridCol w="1929721">
                  <a:extLst>
                    <a:ext uri="{9D8B030D-6E8A-4147-A177-3AD203B41FA5}">
                      <a16:colId xmlns:a16="http://schemas.microsoft.com/office/drawing/2014/main" val="1444768331"/>
                    </a:ext>
                  </a:extLst>
                </a:gridCol>
              </a:tblGrid>
              <a:tr h="513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extLst>
                  <a:ext uri="{0D108BD9-81ED-4DB2-BD59-A6C34878D82A}">
                    <a16:rowId xmlns:a16="http://schemas.microsoft.com/office/drawing/2014/main" val="12130826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957359"/>
              </p:ext>
            </p:extLst>
          </p:nvPr>
        </p:nvGraphicFramePr>
        <p:xfrm>
          <a:off x="651369" y="1657552"/>
          <a:ext cx="7772402" cy="3520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4224">
                  <a:extLst>
                    <a:ext uri="{9D8B030D-6E8A-4147-A177-3AD203B41FA5}">
                      <a16:colId xmlns:a16="http://schemas.microsoft.com/office/drawing/2014/main" val="3543557721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3962812114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4156462556"/>
                    </a:ext>
                  </a:extLst>
                </a:gridCol>
                <a:gridCol w="1929722">
                  <a:extLst>
                    <a:ext uri="{9D8B030D-6E8A-4147-A177-3AD203B41FA5}">
                      <a16:colId xmlns:a16="http://schemas.microsoft.com/office/drawing/2014/main" val="3489390228"/>
                    </a:ext>
                  </a:extLst>
                </a:gridCol>
              </a:tblGrid>
              <a:tr h="40821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Projects and plans are followed through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Uncompleted work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Promises are not followed through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extLst>
                  <a:ext uri="{0D108BD9-81ED-4DB2-BD59-A6C34878D82A}">
                    <a16:rowId xmlns:a16="http://schemas.microsoft.com/office/drawing/2014/main" val="4253991881"/>
                  </a:ext>
                </a:extLst>
              </a:tr>
              <a:tr h="544286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take ownership of an issue and try to resolve at first point of contact, to offer the best service we can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Passing the buck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Unwilling to promote excellent customer service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extLst>
                  <a:ext uri="{0D108BD9-81ED-4DB2-BD59-A6C34878D82A}">
                    <a16:rowId xmlns:a16="http://schemas.microsoft.com/office/drawing/2014/main" val="812561488"/>
                  </a:ext>
                </a:extLst>
              </a:tr>
              <a:tr h="163285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recognise corporate risk and mitigate against this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Established business continuity plans and plans are in place for emergencies to ensure we maintain our services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Complete and maintain up-to-date risk assessments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Ensure H&amp;S remains a high priority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Ensure H&amp;S risk assessments and audits are completed in good time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No action or untimely action being taken to reduce risk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Business continuity not maintained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Employees or managers not undertaking / understanding their responsibilities in relation to H&amp;S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Risk assessments are not completed, updated, followed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extLst>
                  <a:ext uri="{0D108BD9-81ED-4DB2-BD59-A6C34878D82A}">
                    <a16:rowId xmlns:a16="http://schemas.microsoft.com/office/drawing/2014/main" val="976833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95325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Achieve Results – Progressive/Adaptable/Flexible/Progressive</a:t>
            </a:r>
            <a:endParaRPr lang="en-GB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24363"/>
              </p:ext>
            </p:extLst>
          </p:nvPr>
        </p:nvGraphicFramePr>
        <p:xfrm>
          <a:off x="685798" y="1205880"/>
          <a:ext cx="7772401" cy="514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4224">
                  <a:extLst>
                    <a:ext uri="{9D8B030D-6E8A-4147-A177-3AD203B41FA5}">
                      <a16:colId xmlns:a16="http://schemas.microsoft.com/office/drawing/2014/main" val="1301394198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2067295146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3750739188"/>
                    </a:ext>
                  </a:extLst>
                </a:gridCol>
                <a:gridCol w="1929721">
                  <a:extLst>
                    <a:ext uri="{9D8B030D-6E8A-4147-A177-3AD203B41FA5}">
                      <a16:colId xmlns:a16="http://schemas.microsoft.com/office/drawing/2014/main" val="1444768331"/>
                    </a:ext>
                  </a:extLst>
                </a:gridCol>
              </a:tblGrid>
              <a:tr h="5145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extLst>
                  <a:ext uri="{0D108BD9-81ED-4DB2-BD59-A6C34878D82A}">
                    <a16:rowId xmlns:a16="http://schemas.microsoft.com/office/drawing/2014/main" val="121308260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044707"/>
              </p:ext>
            </p:extLst>
          </p:nvPr>
        </p:nvGraphicFramePr>
        <p:xfrm>
          <a:off x="694500" y="3664863"/>
          <a:ext cx="7772401" cy="17602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4224">
                  <a:extLst>
                    <a:ext uri="{9D8B030D-6E8A-4147-A177-3AD203B41FA5}">
                      <a16:colId xmlns:a16="http://schemas.microsoft.com/office/drawing/2014/main" val="1026338850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843013032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3224886726"/>
                    </a:ext>
                  </a:extLst>
                </a:gridCol>
                <a:gridCol w="1929721">
                  <a:extLst>
                    <a:ext uri="{9D8B030D-6E8A-4147-A177-3AD203B41FA5}">
                      <a16:colId xmlns:a16="http://schemas.microsoft.com/office/drawing/2014/main" val="2960359810"/>
                    </a:ext>
                  </a:extLst>
                </a:gridCol>
              </a:tblGrid>
              <a:tr h="54808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Provide a safe working environment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Actions that may result in an unsafe working environment, accident, injury or stress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extLst>
                  <a:ext uri="{0D108BD9-81ED-4DB2-BD59-A6C34878D82A}">
                    <a16:rowId xmlns:a16="http://schemas.microsoft.com/office/drawing/2014/main" val="561164261"/>
                  </a:ext>
                </a:extLst>
              </a:tr>
              <a:tr h="906623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Health and Wellbeing is prioritised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The well-being of individuals is not taken into consideration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Action not being taken to ensure the well-being of individuals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664" marR="56664" marT="0" marB="0"/>
                </a:tc>
                <a:extLst>
                  <a:ext uri="{0D108BD9-81ED-4DB2-BD59-A6C34878D82A}">
                    <a16:rowId xmlns:a16="http://schemas.microsoft.com/office/drawing/2014/main" val="174222026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392497"/>
              </p:ext>
            </p:extLst>
          </p:nvPr>
        </p:nvGraphicFramePr>
        <p:xfrm>
          <a:off x="685797" y="1720432"/>
          <a:ext cx="7772402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4224">
                  <a:extLst>
                    <a:ext uri="{9D8B030D-6E8A-4147-A177-3AD203B41FA5}">
                      <a16:colId xmlns:a16="http://schemas.microsoft.com/office/drawing/2014/main" val="3805023776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1261711014"/>
                    </a:ext>
                  </a:extLst>
                </a:gridCol>
                <a:gridCol w="1919228">
                  <a:extLst>
                    <a:ext uri="{9D8B030D-6E8A-4147-A177-3AD203B41FA5}">
                      <a16:colId xmlns:a16="http://schemas.microsoft.com/office/drawing/2014/main" val="139290456"/>
                    </a:ext>
                  </a:extLst>
                </a:gridCol>
                <a:gridCol w="1929722">
                  <a:extLst>
                    <a:ext uri="{9D8B030D-6E8A-4147-A177-3AD203B41FA5}">
                      <a16:colId xmlns:a16="http://schemas.microsoft.com/office/drawing/2014/main" val="1298703286"/>
                    </a:ext>
                  </a:extLst>
                </a:gridCol>
              </a:tblGrid>
              <a:tr h="1224643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Manage Health, Safety and risk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No action taken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Lack of awareness of health and safety issues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Employees/ Managers not understanding their H&amp;S responsibility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Health and Safety training is not undertaken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027" marR="51027" marT="0" marB="0"/>
                </a:tc>
                <a:extLst>
                  <a:ext uri="{0D108BD9-81ED-4DB2-BD59-A6C34878D82A}">
                    <a16:rowId xmlns:a16="http://schemas.microsoft.com/office/drawing/2014/main" val="2642198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050723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451520"/>
          </a:xfrm>
        </p:spPr>
        <p:txBody>
          <a:bodyPr/>
          <a:lstStyle/>
          <a:p>
            <a:r>
              <a:rPr lang="en-GB" sz="2000" dirty="0" smtClean="0"/>
              <a:t>Nurturing - Developing</a:t>
            </a:r>
            <a:endParaRPr lang="en-GB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419648"/>
              </p:ext>
            </p:extLst>
          </p:nvPr>
        </p:nvGraphicFramePr>
        <p:xfrm>
          <a:off x="720688" y="908720"/>
          <a:ext cx="7702624" cy="55092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5842">
                  <a:extLst>
                    <a:ext uri="{9D8B030D-6E8A-4147-A177-3AD203B41FA5}">
                      <a16:colId xmlns:a16="http://schemas.microsoft.com/office/drawing/2014/main" val="1479248897"/>
                    </a:ext>
                  </a:extLst>
                </a:gridCol>
                <a:gridCol w="1989871">
                  <a:extLst>
                    <a:ext uri="{9D8B030D-6E8A-4147-A177-3AD203B41FA5}">
                      <a16:colId xmlns:a16="http://schemas.microsoft.com/office/drawing/2014/main" val="1830224932"/>
                    </a:ext>
                  </a:extLst>
                </a:gridCol>
                <a:gridCol w="1513071">
                  <a:extLst>
                    <a:ext uri="{9D8B030D-6E8A-4147-A177-3AD203B41FA5}">
                      <a16:colId xmlns:a16="http://schemas.microsoft.com/office/drawing/2014/main" val="2666451729"/>
                    </a:ext>
                  </a:extLst>
                </a:gridCol>
                <a:gridCol w="2353840">
                  <a:extLst>
                    <a:ext uri="{9D8B030D-6E8A-4147-A177-3AD203B41FA5}">
                      <a16:colId xmlns:a16="http://schemas.microsoft.com/office/drawing/2014/main" val="1665323520"/>
                    </a:ext>
                  </a:extLst>
                </a:gridCol>
              </a:tblGrid>
              <a:tr h="4158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POSITIVE BEHAVIOURS WE WOULD LIKE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734762817"/>
                  </a:ext>
                </a:extLst>
              </a:tr>
              <a:tr h="970249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Keen to learn new things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Learning and Development is supported and encouraged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Opportunities to learn are provided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Time is provided to allow for development 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NDC is provided with Learning Opportunities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Learning and development is not considered / encouraged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Officers are not provided with learning or development opportunities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Officers not given time to develop / workload prevents development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246643142"/>
                  </a:ext>
                </a:extLst>
              </a:tr>
              <a:tr h="55442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Actively participates in learning and development opportunities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Encourages active learning, from experience, (both good and bad)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Creates a culture that encourages development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Not learning from our experiences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Does not look at learning to make positive changes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4214986963"/>
                  </a:ext>
                </a:extLst>
              </a:tr>
              <a:tr h="55442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Ideas and best practice are shared to support development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Encourages team members to use and share their learning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Unwilling to share what we know or have learned / Learning is not cascaded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154924125"/>
                  </a:ext>
                </a:extLst>
              </a:tr>
              <a:tr h="1108855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Feel supported, and believe that you can achieve whatever you put your mind to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Regular encouragement and positive feedback is given to aid development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Creates a culture where teams are supported to achieve their highest potential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Individuals are not receiving feedback, support or encouragement on what they are doing well and how they can develop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Teams are not developed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Only certain members of teams being developed or provided with opportunities - favouritism.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591515354"/>
                  </a:ext>
                </a:extLst>
              </a:tr>
              <a:tr h="55442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Active participation in performance review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Performance reviews take place and feedback is given to aid performance and development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Support is provided to managers where required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Performance reviews are not provided / discussed regularly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Performance objectives are not being set and reviewed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702288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746679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379512"/>
          </a:xfrm>
        </p:spPr>
        <p:txBody>
          <a:bodyPr/>
          <a:lstStyle/>
          <a:p>
            <a:r>
              <a:rPr lang="en-GB" sz="2000" dirty="0" smtClean="0"/>
              <a:t>Curious</a:t>
            </a:r>
            <a:endParaRPr lang="en-GB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826484"/>
              </p:ext>
            </p:extLst>
          </p:nvPr>
        </p:nvGraphicFramePr>
        <p:xfrm>
          <a:off x="685800" y="853092"/>
          <a:ext cx="7702625" cy="55092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0349">
                  <a:extLst>
                    <a:ext uri="{9D8B030D-6E8A-4147-A177-3AD203B41FA5}">
                      <a16:colId xmlns:a16="http://schemas.microsoft.com/office/drawing/2014/main" val="2833568923"/>
                    </a:ext>
                  </a:extLst>
                </a:gridCol>
                <a:gridCol w="1400590">
                  <a:extLst>
                    <a:ext uri="{9D8B030D-6E8A-4147-A177-3AD203B41FA5}">
                      <a16:colId xmlns:a16="http://schemas.microsoft.com/office/drawing/2014/main" val="3503669343"/>
                    </a:ext>
                  </a:extLst>
                </a:gridCol>
                <a:gridCol w="1400590">
                  <a:extLst>
                    <a:ext uri="{9D8B030D-6E8A-4147-A177-3AD203B41FA5}">
                      <a16:colId xmlns:a16="http://schemas.microsoft.com/office/drawing/2014/main" val="482393504"/>
                    </a:ext>
                  </a:extLst>
                </a:gridCol>
                <a:gridCol w="2711096">
                  <a:extLst>
                    <a:ext uri="{9D8B030D-6E8A-4147-A177-3AD203B41FA5}">
                      <a16:colId xmlns:a16="http://schemas.microsoft.com/office/drawing/2014/main" val="1356479071"/>
                    </a:ext>
                  </a:extLst>
                </a:gridCol>
              </a:tblGrid>
              <a:tr h="5255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WHAT WE EXPECT 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SUPERVISORS AND MANAGERS  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ADDITIONAL BEHAVIOURS FOR OUR SENIOR MANAGEMENT TEAM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BEHAVIOURS WE DO NOT WISH TO SEE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extLst>
                  <a:ext uri="{0D108BD9-81ED-4DB2-BD59-A6C34878D82A}">
                    <a16:rowId xmlns:a16="http://schemas.microsoft.com/office/drawing/2014/main" val="2864103173"/>
                  </a:ext>
                </a:extLst>
              </a:tr>
              <a:tr h="118241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Innovative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Inquisitive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Forward thinking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Be brave, challenge and think outside the box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Has vision and promotes innovation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Embraces growth and creativity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Gives individuals the confidence to try new things, without fear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Able to meet the needs of our changing environment </a:t>
                      </a:r>
                    </a:p>
                    <a:p>
                      <a:pPr marL="6858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Ideas not being listened to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Not motivated to improve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Unable to stimulate confidence or encourage/ motivate individuals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Does not promote change, innovation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extLst>
                  <a:ext uri="{0D108BD9-81ED-4DB2-BD59-A6C34878D82A}">
                    <a16:rowId xmlns:a16="http://schemas.microsoft.com/office/drawing/2014/main" val="1326332926"/>
                  </a:ext>
                </a:extLst>
              </a:tr>
              <a:tr h="788276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look for  any opportunities to develop and grow individually and as an organisation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Are able to identify opportunities for growth, development  commercialisation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Progress opportunities for growth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Unable to evolve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extLst>
                  <a:ext uri="{0D108BD9-81ED-4DB2-BD59-A6C34878D82A}">
                    <a16:rowId xmlns:a16="http://schemas.microsoft.com/office/drawing/2014/main" val="2828633483"/>
                  </a:ext>
                </a:extLst>
              </a:tr>
              <a:tr h="262759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Work smart, save money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extLst>
                  <a:ext uri="{0D108BD9-81ED-4DB2-BD59-A6C34878D82A}">
                    <a16:rowId xmlns:a16="http://schemas.microsoft.com/office/drawing/2014/main" val="158331820"/>
                  </a:ext>
                </a:extLst>
              </a:tr>
              <a:tr h="788276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take pride in what we do in order to make North Devon a great place  to live and work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Take responsibility for action, in an environment which encourages us to do so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Growth is not encouraged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extLst>
                  <a:ext uri="{0D108BD9-81ED-4DB2-BD59-A6C34878D82A}">
                    <a16:rowId xmlns:a16="http://schemas.microsoft.com/office/drawing/2014/main" val="3606794385"/>
                  </a:ext>
                </a:extLst>
              </a:tr>
              <a:tr h="262759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We are forward thinking in with technology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 panose="020F0502020204030204" pitchFamily="34" charset="0"/>
                        <a:buChar char="×"/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67" marR="49267" marT="0" marB="0"/>
                </a:tc>
                <a:extLst>
                  <a:ext uri="{0D108BD9-81ED-4DB2-BD59-A6C34878D82A}">
                    <a16:rowId xmlns:a16="http://schemas.microsoft.com/office/drawing/2014/main" val="3265318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472188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DC PowerPoint template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66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66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NDC PowerPoint template</Template>
  <TotalTime>221</TotalTime>
  <Words>2693</Words>
  <Application>Microsoft Office PowerPoint</Application>
  <PresentationFormat>On-screen Show (4:3)</PresentationFormat>
  <Paragraphs>470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NDC PowerPoint template</vt:lpstr>
      <vt:lpstr>PowerPoint Presentation</vt:lpstr>
      <vt:lpstr>Integrity - Respect</vt:lpstr>
      <vt:lpstr>Integrity - Respect</vt:lpstr>
      <vt:lpstr>Integrity - Respect</vt:lpstr>
      <vt:lpstr>Integrity - Respect</vt:lpstr>
      <vt:lpstr>Collaborative – Working Together</vt:lpstr>
      <vt:lpstr>Collaborative – Working Together</vt:lpstr>
      <vt:lpstr>Achieve Results – Progressive/Adaptable/Flexible/Progressive</vt:lpstr>
      <vt:lpstr>Achieve Results – Progressive/Adaptable/Flexible/Progressive</vt:lpstr>
      <vt:lpstr>Achieve Results – Progressive/Adaptable/Flexible/Progressive</vt:lpstr>
      <vt:lpstr>Achieve Results – Progressive/Adaptable/Flexible/Progressive</vt:lpstr>
      <vt:lpstr>Achieve Results – Progressive/Adaptable/Flexible/Progressive</vt:lpstr>
      <vt:lpstr>Nurturing - Developing</vt:lpstr>
      <vt:lpstr>Curious</vt:lpstr>
    </vt:vector>
  </TitlesOfParts>
  <Company>North Devon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Chandler</dc:creator>
  <cp:lastModifiedBy>Tracey Clapp</cp:lastModifiedBy>
  <cp:revision>28</cp:revision>
  <dcterms:created xsi:type="dcterms:W3CDTF">2020-12-16T08:58:22Z</dcterms:created>
  <dcterms:modified xsi:type="dcterms:W3CDTF">2021-07-29T11:24:36Z</dcterms:modified>
</cp:coreProperties>
</file>